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3"/>
  </p:notesMasterIdLst>
  <p:sldIdLst>
    <p:sldId id="256" r:id="rId2"/>
    <p:sldId id="285" r:id="rId3"/>
    <p:sldId id="284" r:id="rId4"/>
    <p:sldId id="289" r:id="rId5"/>
    <p:sldId id="257" r:id="rId6"/>
    <p:sldId id="295" r:id="rId7"/>
    <p:sldId id="290" r:id="rId8"/>
    <p:sldId id="286" r:id="rId9"/>
    <p:sldId id="291" r:id="rId10"/>
    <p:sldId id="258" r:id="rId11"/>
    <p:sldId id="287" r:id="rId12"/>
    <p:sldId id="293" r:id="rId13"/>
    <p:sldId id="292" r:id="rId14"/>
    <p:sldId id="259" r:id="rId15"/>
    <p:sldId id="288" r:id="rId16"/>
    <p:sldId id="294" r:id="rId17"/>
    <p:sldId id="297" r:id="rId18"/>
    <p:sldId id="299" r:id="rId19"/>
    <p:sldId id="298" r:id="rId20"/>
    <p:sldId id="296" r:id="rId21"/>
    <p:sldId id="262" r:id="rId22"/>
  </p:sldIdLst>
  <p:sldSz cx="9144000" cy="5143500" type="screen16x9"/>
  <p:notesSz cx="6858000" cy="9144000"/>
  <p:embeddedFontLst>
    <p:embeddedFont>
      <p:font typeface="MV Boli" panose="02000500030200090000" pitchFamily="2" charset="0"/>
      <p:regular r:id="rId24"/>
    </p:embeddedFont>
    <p:embeddedFont>
      <p:font typeface="Tinos" panose="020B0604020202020204" charset="0"/>
      <p:regular r:id="rId25"/>
      <p:bold r:id="rId26"/>
      <p:italic r:id="rId27"/>
      <p:boldItalic r:id="rId28"/>
    </p:embeddedFont>
    <p:embeddedFont>
      <p:font typeface="Oswald" panose="02000503000000000000" pitchFamily="2" charset="0"/>
      <p:regular r:id="rId29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Bodoni MT" panose="02070603080606020203" pitchFamily="18" charset="0"/>
      <p:regular r:id="rId35"/>
      <p:bold r:id="rId36"/>
      <p:italic r:id="rId37"/>
      <p:boldItalic r:id="rId38"/>
    </p:embeddedFont>
    <p:embeddedFont>
      <p:font typeface="Consolas" panose="020B0609020204030204" pitchFamily="49" charset="0"/>
      <p:regular r:id="rId39"/>
      <p:bold r:id="rId40"/>
      <p:italic r:id="rId41"/>
      <p:boldItalic r:id="rId42"/>
    </p:embeddedFont>
    <p:embeddedFont>
      <p:font typeface="NSimSun" panose="02010609030101010101" pitchFamily="49" charset="-122"/>
      <p:regular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1A1A"/>
    <a:srgbClr val="EF75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C70781F5-34D7-4EBE-A13E-3F9A821C87F7}">
  <a:tblStyle styleId="{C70781F5-34D7-4EBE-A13E-3F9A821C87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280" autoAdjust="0"/>
  </p:normalViewPr>
  <p:slideViewPr>
    <p:cSldViewPr snapToGrid="0">
      <p:cViewPr>
        <p:scale>
          <a:sx n="100" d="100"/>
          <a:sy n="100" d="100"/>
        </p:scale>
        <p:origin x="540" y="-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Bettina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SAMI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fr-FR" dirty="0"/>
              <a:t>Bettina, se connecter avant </a:t>
            </a:r>
          </a:p>
        </p:txBody>
      </p:sp>
    </p:spTree>
    <p:extLst>
      <p:ext uri="{BB962C8B-B14F-4D97-AF65-F5344CB8AC3E}">
        <p14:creationId xmlns:p14="http://schemas.microsoft.com/office/powerpoint/2010/main" val="3407042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4766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4762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SAMI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fr-FR" dirty="0"/>
              <a:t>MARINA</a:t>
            </a:r>
          </a:p>
        </p:txBody>
      </p:sp>
    </p:spTree>
    <p:extLst>
      <p:ext uri="{BB962C8B-B14F-4D97-AF65-F5344CB8AC3E}">
        <p14:creationId xmlns:p14="http://schemas.microsoft.com/office/powerpoint/2010/main" val="24403691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Points perfectibles : 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Ajax pour les votes 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Spring </a:t>
            </a:r>
            <a:r>
              <a:rPr lang="fr-FR" dirty="0" err="1"/>
              <a:t>security</a:t>
            </a:r>
            <a:r>
              <a:rPr lang="fr-FR" dirty="0"/>
              <a:t> : lors de l’inscription / confirmation par mail // renvoie du mail de confirmation s’il a pas reçu, réinitialisation du mot de passe, </a:t>
            </a:r>
            <a:r>
              <a:rPr lang="fr-FR" dirty="0" err="1"/>
              <a:t>remember</a:t>
            </a:r>
            <a:r>
              <a:rPr lang="fr-FR" dirty="0"/>
              <a:t> me en </a:t>
            </a:r>
            <a:r>
              <a:rPr lang="fr-FR" dirty="0" err="1"/>
              <a:t>spring</a:t>
            </a:r>
            <a:r>
              <a:rPr lang="fr-FR" dirty="0"/>
              <a:t> 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Tri par catégorie pour les thèmes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fr-FR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fr-FR" dirty="0"/>
              <a:t>Aller plus loin : 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Système notification par mail : ajout d’un article et du vote 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Possibilité d’ajouter des commentaires pour un article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fr-FR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fr-FR" dirty="0"/>
              <a:t>Points non solutionnés : 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Tentative tests intégrations sur les repositories, pas réussi à intégrer fichier </a:t>
            </a:r>
            <a:r>
              <a:rPr lang="fr-FR" dirty="0" err="1"/>
              <a:t>properties</a:t>
            </a:r>
            <a:r>
              <a:rPr lang="fr-FR" dirty="0"/>
              <a:t> dans les tests unitaires –&gt; passer du coup par constante pour les redirections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 </a:t>
            </a:r>
            <a:r>
              <a:rPr lang="fr-FR" dirty="0" err="1"/>
              <a:t>Cucumber</a:t>
            </a:r>
            <a:r>
              <a:rPr lang="fr-FR" dirty="0"/>
              <a:t> manque de temps test manuellement voilà quoi 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2261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fr-FR" dirty="0"/>
              <a:t>MOHA</a:t>
            </a:r>
          </a:p>
        </p:txBody>
      </p:sp>
    </p:spTree>
    <p:extLst>
      <p:ext uri="{BB962C8B-B14F-4D97-AF65-F5344CB8AC3E}">
        <p14:creationId xmlns:p14="http://schemas.microsoft.com/office/powerpoint/2010/main" val="5137848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fr-FR" dirty="0"/>
              <a:t>MARINA</a:t>
            </a:r>
          </a:p>
        </p:txBody>
      </p:sp>
    </p:spTree>
    <p:extLst>
      <p:ext uri="{BB962C8B-B14F-4D97-AF65-F5344CB8AC3E}">
        <p14:creationId xmlns:p14="http://schemas.microsoft.com/office/powerpoint/2010/main" val="34377361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fr-FR" dirty="0"/>
              <a:t>MARINA</a:t>
            </a:r>
          </a:p>
        </p:txBody>
      </p:sp>
    </p:spTree>
    <p:extLst>
      <p:ext uri="{BB962C8B-B14F-4D97-AF65-F5344CB8AC3E}">
        <p14:creationId xmlns:p14="http://schemas.microsoft.com/office/powerpoint/2010/main" val="198051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fr-FR" dirty="0"/>
              <a:t>Bettina</a:t>
            </a:r>
          </a:p>
        </p:txBody>
      </p:sp>
    </p:spTree>
    <p:extLst>
      <p:ext uri="{BB962C8B-B14F-4D97-AF65-F5344CB8AC3E}">
        <p14:creationId xmlns:p14="http://schemas.microsoft.com/office/powerpoint/2010/main" val="40576549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Points perfectibles : 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Ajax pour les votes 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Spring </a:t>
            </a:r>
            <a:r>
              <a:rPr lang="fr-FR" dirty="0" err="1"/>
              <a:t>security</a:t>
            </a:r>
            <a:r>
              <a:rPr lang="fr-FR" dirty="0"/>
              <a:t> : lors de l’inscription / confirmation par mail // renvoie du mail de confirmation s’il a pas reçu, réinitialisation du mot de passe, </a:t>
            </a:r>
            <a:r>
              <a:rPr lang="fr-FR" dirty="0" err="1"/>
              <a:t>remember</a:t>
            </a:r>
            <a:r>
              <a:rPr lang="fr-FR" dirty="0"/>
              <a:t> me en </a:t>
            </a:r>
            <a:r>
              <a:rPr lang="fr-FR" dirty="0" err="1"/>
              <a:t>spring</a:t>
            </a:r>
            <a:r>
              <a:rPr lang="fr-FR" dirty="0"/>
              <a:t> 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Tri par catégorie pour les thèmes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fr-FR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fr-FR" dirty="0"/>
              <a:t>Aller plus loin : 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Système notification par mail : ajout d’un article et du vote 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Possibilité d’ajouter des commentaires pour un article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fr-FR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fr-FR" dirty="0"/>
              <a:t>Points non solutionnés : 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Tentative tests intégrations sur les repositories, pas réussi à intégrer fichier </a:t>
            </a:r>
            <a:r>
              <a:rPr lang="fr-FR" dirty="0" err="1"/>
              <a:t>properties</a:t>
            </a:r>
            <a:r>
              <a:rPr lang="fr-FR" dirty="0"/>
              <a:t> dans les tests unitaires –&gt; passer du coup par constante pour les redirections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 </a:t>
            </a:r>
            <a:r>
              <a:rPr lang="fr-FR" dirty="0" err="1"/>
              <a:t>Cucumber</a:t>
            </a:r>
            <a:r>
              <a:rPr lang="fr-FR" dirty="0"/>
              <a:t> manque de temps test manuellement voilà quoi 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11537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0843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moha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0500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mohamed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mohamed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5131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8889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fr-FR" dirty="0"/>
              <a:t>Bettina </a:t>
            </a:r>
          </a:p>
        </p:txBody>
      </p:sp>
    </p:spTree>
    <p:extLst>
      <p:ext uri="{BB962C8B-B14F-4D97-AF65-F5344CB8AC3E}">
        <p14:creationId xmlns:p14="http://schemas.microsoft.com/office/powerpoint/2010/main" val="2742252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SAMI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9626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2195400" y="1915625"/>
            <a:ext cx="5307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1912025" y="2116750"/>
            <a:ext cx="580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1912025" y="3144851"/>
            <a:ext cx="580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1556175" y="1479375"/>
            <a:ext cx="3211800" cy="3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◈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◆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⬥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4961272" y="1479375"/>
            <a:ext cx="3211800" cy="3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◈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◆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⬥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cxnSp>
        <p:nvCxnSpPr>
          <p:cNvPr id="30" name="Shape 30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1592350" y="3640275"/>
            <a:ext cx="65625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 i="1">
                <a:solidFill>
                  <a:srgbClr val="666666"/>
                </a:solidFill>
              </a:defRPr>
            </a:lvl1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cxnSp>
        <p:nvCxnSpPr>
          <p:cNvPr id="45" name="Shape 45"/>
          <p:cNvCxnSpPr/>
          <p:nvPr/>
        </p:nvCxnSpPr>
        <p:spPr>
          <a:xfrm>
            <a:off x="1706950" y="3643125"/>
            <a:ext cx="6321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 descr="libro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body" idx="1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ts val="3000"/>
              <a:buFont typeface="Tinos"/>
              <a:buChar char="◈"/>
              <a:defRPr sz="30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Tinos"/>
              <a:buChar char="◆"/>
              <a:defRPr sz="24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Tinos"/>
              <a:buChar char="◇"/>
              <a:defRPr sz="24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1800"/>
              <a:buFont typeface="Tinos"/>
              <a:buChar char="⬥"/>
              <a:defRPr sz="18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1800"/>
              <a:buFont typeface="Tinos"/>
              <a:buChar char="⬦"/>
              <a:defRPr sz="18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1800"/>
              <a:buFont typeface="Tinos"/>
              <a:buChar char="⬦"/>
              <a:defRPr sz="18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1800"/>
              <a:buFont typeface="Tinos"/>
              <a:buChar char="⬦"/>
              <a:defRPr sz="18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1800"/>
              <a:buFont typeface="Tinos"/>
              <a:buChar char="⬦"/>
              <a:defRPr sz="18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1800"/>
              <a:buFont typeface="Tinos"/>
              <a:buChar char="⬦"/>
              <a:defRPr sz="18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666666"/>
                </a:solidFill>
                <a:latin typeface="Tinos"/>
                <a:ea typeface="Tinos"/>
                <a:cs typeface="Tinos"/>
                <a:sym typeface="Tinos"/>
              </a:rPr>
              <a:t>‹N°›</a:t>
            </a:fld>
            <a:endParaRPr sz="1200">
              <a:solidFill>
                <a:srgbClr val="666666"/>
              </a:solidFill>
              <a:latin typeface="Tinos"/>
              <a:ea typeface="Tinos"/>
              <a:cs typeface="Tinos"/>
              <a:sym typeface="Tino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trello.com/b/EGMybPUS/le-cercle-des-scribouillards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E950AAFE-0476-466E-9600-63B312243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712" y="423974"/>
            <a:ext cx="7487969" cy="4217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D3BD986-734E-41B5-BB04-5D20897DED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44" t="-2127" r="10064" b="-1"/>
          <a:stretch/>
        </p:blipFill>
        <p:spPr>
          <a:xfrm rot="5400000">
            <a:off x="-2343151" y="2343150"/>
            <a:ext cx="5143503" cy="45720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ED0C5B5-D988-462F-8709-249DD023CD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44" t="-2128" r="22651" b="13681"/>
          <a:stretch/>
        </p:blipFill>
        <p:spPr>
          <a:xfrm rot="5400000">
            <a:off x="-1896937" y="2545669"/>
            <a:ext cx="4799715" cy="39594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F966DA4-7999-43B5-B428-206E6EDCB8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44" t="-2128" r="22651" b="24652"/>
          <a:stretch/>
        </p:blipFill>
        <p:spPr>
          <a:xfrm rot="5400000">
            <a:off x="-1545959" y="2570228"/>
            <a:ext cx="4799715" cy="34683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6335384-8EDD-4B3E-AB8E-AB544005A9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44" t="-2128" r="22651" b="24652"/>
          <a:stretch/>
        </p:blipFill>
        <p:spPr>
          <a:xfrm rot="5400000">
            <a:off x="-1480507" y="2484281"/>
            <a:ext cx="4971607" cy="34683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517F505-EE5C-499D-9A3E-0383881A71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8112" y="1440691"/>
            <a:ext cx="3024014" cy="2053237"/>
          </a:xfrm>
          <a:prstGeom prst="rect">
            <a:avLst/>
          </a:prstGeom>
        </p:spPr>
      </p:pic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79BF896C-4D10-4F0B-A023-EB04A9F471B7}"/>
              </a:ext>
            </a:extLst>
          </p:cNvPr>
          <p:cNvSpPr/>
          <p:nvPr/>
        </p:nvSpPr>
        <p:spPr>
          <a:xfrm>
            <a:off x="1132993" y="423975"/>
            <a:ext cx="45719" cy="4229754"/>
          </a:xfrm>
          <a:prstGeom prst="roundRect">
            <a:avLst/>
          </a:prstGeom>
          <a:solidFill>
            <a:srgbClr val="961A1A"/>
          </a:solidFill>
          <a:ln>
            <a:solidFill>
              <a:srgbClr val="961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1214653" y="2077796"/>
            <a:ext cx="7416086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accent2">
                    <a:lumMod val="60000"/>
                    <a:lumOff val="40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LE CERCLE DES      SCRIBOUILLARDS </a:t>
            </a:r>
            <a:r>
              <a:rPr lang="fr-FR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volume 1</a:t>
            </a:r>
            <a:r>
              <a:rPr lang="fr-FR" sz="7200" dirty="0">
                <a:solidFill>
                  <a:schemeClr val="accent2">
                    <a:lumMod val="60000"/>
                    <a:lumOff val="40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</a:t>
            </a:r>
            <a:br>
              <a:rPr lang="fr-FR" dirty="0">
                <a:solidFill>
                  <a:schemeClr val="accent2">
                    <a:lumMod val="60000"/>
                    <a:lumOff val="40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endParaRPr dirty="0">
              <a:solidFill>
                <a:schemeClr val="accent2">
                  <a:lumMod val="60000"/>
                  <a:lumOff val="40000"/>
                </a:schemeClr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DF4F1A1-B195-4C38-B35D-DD05BDA311E4}"/>
              </a:ext>
            </a:extLst>
          </p:cNvPr>
          <p:cNvSpPr txBox="1"/>
          <p:nvPr/>
        </p:nvSpPr>
        <p:spPr>
          <a:xfrm>
            <a:off x="1214653" y="3713904"/>
            <a:ext cx="7416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Écrit par </a:t>
            </a:r>
          </a:p>
          <a:p>
            <a:pPr algn="ctr"/>
            <a:r>
              <a:rPr lang="fr-FR" sz="20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Bouhafs</a:t>
            </a:r>
            <a:r>
              <a:rPr lang="fr-FR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Sami </a:t>
            </a:r>
            <a:r>
              <a:rPr lang="fr-FR" sz="20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sym typeface="Oswald"/>
              </a:rPr>
              <a:t>Lebib</a:t>
            </a:r>
            <a:r>
              <a:rPr lang="fr-FR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sym typeface="Oswald"/>
              </a:rPr>
              <a:t> Mohamed </a:t>
            </a:r>
            <a:r>
              <a:rPr lang="fr-FR" sz="20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sym typeface="Oswald"/>
              </a:rPr>
              <a:t>Aza</a:t>
            </a:r>
            <a:r>
              <a:rPr lang="fr-FR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sym typeface="Oswald"/>
              </a:rPr>
              <a:t> Bettina </a:t>
            </a:r>
            <a:r>
              <a:rPr lang="fr-FR" sz="20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sym typeface="Oswald"/>
              </a:rPr>
              <a:t>Passoubady</a:t>
            </a:r>
            <a:r>
              <a:rPr lang="fr-FR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sym typeface="Oswald"/>
              </a:rPr>
              <a:t> Marina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56E3D20-8966-4B27-909C-34855BDEAC60}"/>
              </a:ext>
            </a:extLst>
          </p:cNvPr>
          <p:cNvSpPr txBox="1"/>
          <p:nvPr/>
        </p:nvSpPr>
        <p:spPr>
          <a:xfrm>
            <a:off x="1284391" y="423974"/>
            <a:ext cx="33923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Édition Vincent </a:t>
            </a:r>
            <a:r>
              <a:rPr lang="fr-FR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Boutour</a:t>
            </a:r>
            <a:r>
              <a:rPr lang="fr-FR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Collection</a:t>
            </a:r>
          </a:p>
          <a:p>
            <a:r>
              <a:rPr lang="fr-FR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Imprimé par IUT Paris Descartes</a:t>
            </a:r>
          </a:p>
          <a:p>
            <a:r>
              <a:rPr lang="fr-FR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24/01/2017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4375ACA-5776-4250-837B-385C0D661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7620" y="458843"/>
            <a:ext cx="1366837" cy="52802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5051925" y="1082904"/>
            <a:ext cx="2956500" cy="2956500"/>
          </a:xfrm>
          <a:prstGeom prst="rect">
            <a:avLst/>
          </a:prstGeom>
          <a:solidFill>
            <a:srgbClr val="000000">
              <a:alpha val="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" name="Shape 7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127700" y="1339588"/>
            <a:ext cx="2746650" cy="2385124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pic>
      <p:sp>
        <p:nvSpPr>
          <p:cNvPr id="73" name="Shape 73"/>
          <p:cNvSpPr txBox="1">
            <a:spLocks noGrp="1"/>
          </p:cNvSpPr>
          <p:nvPr>
            <p:ph type="subTitle" idx="4294967295"/>
          </p:nvPr>
        </p:nvSpPr>
        <p:spPr>
          <a:xfrm>
            <a:off x="1575048" y="1375034"/>
            <a:ext cx="3342801" cy="13144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2000" dirty="0"/>
              <a:t>Séparation de l’équipe en 2</a:t>
            </a:r>
          </a:p>
          <a:p>
            <a:pPr marL="342900" indent="-3429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2000" dirty="0"/>
              <a:t>Team meeting</a:t>
            </a:r>
          </a:p>
          <a:p>
            <a:pPr marL="342900" indent="-3429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2000" dirty="0"/>
              <a:t>Outils de communication</a:t>
            </a:r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050" name="Picture 2" descr="Résultat de recherche d'images pour &quot;skype png&quot;">
            <a:extLst>
              <a:ext uri="{FF2B5EF4-FFF2-40B4-BE49-F238E27FC236}">
                <a16:creationId xmlns:a16="http://schemas.microsoft.com/office/drawing/2014/main" id="{4B430D0E-1CE5-4B2D-9010-D15B91B11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896" y="2724941"/>
            <a:ext cx="671571" cy="50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ésultat de recherche d'images pour &quot;whatsapp png&quot;">
            <a:extLst>
              <a:ext uri="{FF2B5EF4-FFF2-40B4-BE49-F238E27FC236}">
                <a16:creationId xmlns:a16="http://schemas.microsoft.com/office/drawing/2014/main" id="{288A83E9-91E4-46A0-AB7C-4EB6386DE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852" y="2739283"/>
            <a:ext cx="475494" cy="47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7CAD45AC-DB33-4F55-A202-B38E2C9CAE7B}"/>
              </a:ext>
            </a:extLst>
          </p:cNvPr>
          <p:cNvSpPr txBox="1">
            <a:spLocks/>
          </p:cNvSpPr>
          <p:nvPr/>
        </p:nvSpPr>
        <p:spPr>
          <a:xfrm>
            <a:off x="1308622" y="639688"/>
            <a:ext cx="8006828" cy="6999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fr-FR" sz="2800" dirty="0">
                <a:latin typeface="Oswald" panose="02000503000000000000" pitchFamily="2" charset="0"/>
                <a:cs typeface="MV Boli" panose="02000500030200090000" pitchFamily="2" charset="0"/>
              </a:rPr>
              <a:t>Chapitre 3 : Organisation du projet</a:t>
            </a:r>
            <a:br>
              <a:rPr lang="fr-FR" dirty="0">
                <a:latin typeface="MV Boli" panose="02000500030200090000" pitchFamily="2" charset="0"/>
                <a:cs typeface="MV Boli" panose="02000500030200090000" pitchFamily="2" charset="0"/>
              </a:rPr>
            </a:br>
            <a:endParaRPr lang="fr-FR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860E20-E980-4105-ACA1-AD6BB4C074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11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001E422-98FD-4A2E-ACBF-16663D9B9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421" y="1029054"/>
            <a:ext cx="6302927" cy="305218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752270E-2187-4A0A-A496-DE9036CD6316}"/>
              </a:ext>
            </a:extLst>
          </p:cNvPr>
          <p:cNvSpPr txBox="1"/>
          <p:nvPr/>
        </p:nvSpPr>
        <p:spPr>
          <a:xfrm>
            <a:off x="2057073" y="4033616"/>
            <a:ext cx="5381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4"/>
              </a:rPr>
              <a:t>https://trello.com/b/EGMybPUS/le-cercle-des-scribouillards</a:t>
            </a:r>
            <a:endParaRPr lang="fr-FR" dirty="0"/>
          </a:p>
          <a:p>
            <a:endParaRPr lang="fr-FR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D0A4F4C7-74FB-411D-AD3B-F7D22325D661}"/>
              </a:ext>
            </a:extLst>
          </p:cNvPr>
          <p:cNvSpPr txBox="1">
            <a:spLocks/>
          </p:cNvSpPr>
          <p:nvPr/>
        </p:nvSpPr>
        <p:spPr>
          <a:xfrm>
            <a:off x="1346722" y="553459"/>
            <a:ext cx="8006828" cy="6999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fr-FR" sz="2800" dirty="0">
                <a:latin typeface="Oswald" panose="02000503000000000000" pitchFamily="2" charset="0"/>
                <a:cs typeface="MV Boli" panose="02000500030200090000" pitchFamily="2" charset="0"/>
              </a:rPr>
              <a:t>Chapitre 3 : Organisation du projet</a:t>
            </a:r>
            <a:br>
              <a:rPr lang="fr-FR" dirty="0">
                <a:latin typeface="MV Boli" panose="02000500030200090000" pitchFamily="2" charset="0"/>
                <a:cs typeface="MV Boli" panose="02000500030200090000" pitchFamily="2" charset="0"/>
              </a:rPr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1441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 idx="4294967295"/>
          </p:nvPr>
        </p:nvSpPr>
        <p:spPr>
          <a:xfrm>
            <a:off x="1510748" y="2515908"/>
            <a:ext cx="795130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CHAPITRE 4 : DÉMONSTRATION</a:t>
            </a:r>
            <a:endParaRPr sz="4000" dirty="0"/>
          </a:p>
        </p:txBody>
      </p:sp>
      <p:sp>
        <p:nvSpPr>
          <p:cNvPr id="103" name="Shape 103"/>
          <p:cNvSpPr/>
          <p:nvPr/>
        </p:nvSpPr>
        <p:spPr>
          <a:xfrm>
            <a:off x="2599316" y="1049975"/>
            <a:ext cx="293240" cy="284954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" name="Shape 104"/>
          <p:cNvSpPr/>
          <p:nvPr/>
        </p:nvSpPr>
        <p:spPr>
          <a:xfrm rot="2487194">
            <a:off x="2595886" y="2175152"/>
            <a:ext cx="208629" cy="202734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9" name="Shape 282">
            <a:extLst>
              <a:ext uri="{FF2B5EF4-FFF2-40B4-BE49-F238E27FC236}">
                <a16:creationId xmlns:a16="http://schemas.microsoft.com/office/drawing/2014/main" id="{FB3B32E9-66B4-4E30-85C7-175B5F5573E7}"/>
              </a:ext>
            </a:extLst>
          </p:cNvPr>
          <p:cNvSpPr/>
          <p:nvPr/>
        </p:nvSpPr>
        <p:spPr>
          <a:xfrm>
            <a:off x="1687134" y="1341166"/>
            <a:ext cx="929642" cy="702333"/>
          </a:xfrm>
          <a:custGeom>
            <a:avLst/>
            <a:gdLst/>
            <a:ahLst/>
            <a:cxnLst/>
            <a:rect l="0" t="0" r="0" b="0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Shape 324">
            <a:extLst>
              <a:ext uri="{FF2B5EF4-FFF2-40B4-BE49-F238E27FC236}">
                <a16:creationId xmlns:a16="http://schemas.microsoft.com/office/drawing/2014/main" id="{F0345DE2-FCC6-4902-9D4B-8F5D236A1946}"/>
              </a:ext>
            </a:extLst>
          </p:cNvPr>
          <p:cNvSpPr/>
          <p:nvPr/>
        </p:nvSpPr>
        <p:spPr>
          <a:xfrm>
            <a:off x="3240923" y="1073513"/>
            <a:ext cx="950077" cy="522831"/>
          </a:xfrm>
          <a:custGeom>
            <a:avLst/>
            <a:gdLst/>
            <a:ahLst/>
            <a:cxnLst/>
            <a:rect l="0" t="0" r="0" b="0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1967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 idx="4294967295"/>
          </p:nvPr>
        </p:nvSpPr>
        <p:spPr>
          <a:xfrm>
            <a:off x="1520687" y="3218109"/>
            <a:ext cx="795130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CHAPITRE 5 : </a:t>
            </a:r>
            <a:br>
              <a:rPr lang="fr-FR" sz="4000" dirty="0"/>
            </a:br>
            <a:r>
              <a:rPr lang="fr-FR" sz="4000" dirty="0"/>
              <a:t>PROBLEMES RENCONTRÉS</a:t>
            </a:r>
            <a:br>
              <a:rPr lang="fr-FR" sz="4000" dirty="0"/>
            </a:br>
            <a:r>
              <a:rPr lang="fr-FR" sz="4000" dirty="0"/>
              <a:t>SOLUTIONS TROUVÉES</a:t>
            </a:r>
            <a:endParaRPr sz="4000" dirty="0"/>
          </a:p>
        </p:txBody>
      </p:sp>
      <p:sp>
        <p:nvSpPr>
          <p:cNvPr id="103" name="Shape 103"/>
          <p:cNvSpPr/>
          <p:nvPr/>
        </p:nvSpPr>
        <p:spPr>
          <a:xfrm>
            <a:off x="2599316" y="1049975"/>
            <a:ext cx="293240" cy="284954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" name="Shape 104"/>
          <p:cNvSpPr/>
          <p:nvPr/>
        </p:nvSpPr>
        <p:spPr>
          <a:xfrm rot="2487194">
            <a:off x="2595886" y="2175152"/>
            <a:ext cx="208629" cy="202734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2" name="Shape 347">
            <a:extLst>
              <a:ext uri="{FF2B5EF4-FFF2-40B4-BE49-F238E27FC236}">
                <a16:creationId xmlns:a16="http://schemas.microsoft.com/office/drawing/2014/main" id="{598DDB02-AF92-4292-803D-34A4931B7A3C}"/>
              </a:ext>
            </a:extLst>
          </p:cNvPr>
          <p:cNvSpPr/>
          <p:nvPr/>
        </p:nvSpPr>
        <p:spPr>
          <a:xfrm>
            <a:off x="1683854" y="1383988"/>
            <a:ext cx="611973" cy="614967"/>
          </a:xfrm>
          <a:custGeom>
            <a:avLst/>
            <a:gdLst/>
            <a:ahLst/>
            <a:cxnLst/>
            <a:rect l="0" t="0" r="0" b="0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Shape 346">
            <a:extLst>
              <a:ext uri="{FF2B5EF4-FFF2-40B4-BE49-F238E27FC236}">
                <a16:creationId xmlns:a16="http://schemas.microsoft.com/office/drawing/2014/main" id="{7A4D1A4E-38C1-4A8F-AD22-E04C40707DB6}"/>
              </a:ext>
            </a:extLst>
          </p:cNvPr>
          <p:cNvSpPr/>
          <p:nvPr/>
        </p:nvSpPr>
        <p:spPr>
          <a:xfrm>
            <a:off x="3106893" y="991944"/>
            <a:ext cx="626907" cy="685969"/>
          </a:xfrm>
          <a:custGeom>
            <a:avLst/>
            <a:gdLst/>
            <a:ahLst/>
            <a:cxnLst/>
            <a:rect l="0" t="0" r="0" b="0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6164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075" name="Picture 3" descr="Résultat de recherche d'images pour &quot;springboot&quot;">
            <a:extLst>
              <a:ext uri="{FF2B5EF4-FFF2-40B4-BE49-F238E27FC236}">
                <a16:creationId xmlns:a16="http://schemas.microsoft.com/office/drawing/2014/main" id="{BB9D84D3-0EAF-4AC2-896F-FC55ABFE4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05" r="70001"/>
          <a:stretch>
            <a:fillRect/>
          </a:stretch>
        </p:blipFill>
        <p:spPr bwMode="auto">
          <a:xfrm>
            <a:off x="7057534" y="3344747"/>
            <a:ext cx="693018" cy="74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Picture 1" descr="Image associée">
            <a:extLst>
              <a:ext uri="{FF2B5EF4-FFF2-40B4-BE49-F238E27FC236}">
                <a16:creationId xmlns:a16="http://schemas.microsoft.com/office/drawing/2014/main" id="{57675DC0-1805-482F-ADAC-425DFA285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082" y="1615387"/>
            <a:ext cx="676862" cy="58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ésultat de recherche d'images pour &quot;jnunit png&quot;">
            <a:extLst>
              <a:ext uri="{FF2B5EF4-FFF2-40B4-BE49-F238E27FC236}">
                <a16:creationId xmlns:a16="http://schemas.microsoft.com/office/drawing/2014/main" id="{B2C22FAB-0029-48C7-BFA1-9B531FD22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444" y="1095382"/>
            <a:ext cx="864830" cy="86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476C487-D5D4-47F3-B043-0DA9CDA7D90D}"/>
              </a:ext>
            </a:extLst>
          </p:cNvPr>
          <p:cNvSpPr txBox="1"/>
          <p:nvPr/>
        </p:nvSpPr>
        <p:spPr>
          <a:xfrm>
            <a:off x="2160500" y="3214956"/>
            <a:ext cx="2322377" cy="9814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fr-FR" sz="1800" dirty="0"/>
              <a:t>Recherche d’une méthode de travail adaptée</a:t>
            </a:r>
            <a:endParaRPr lang="fr-FR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23BF652-E357-4506-866B-92B071BD8BA3}"/>
              </a:ext>
            </a:extLst>
          </p:cNvPr>
          <p:cNvSpPr txBox="1"/>
          <p:nvPr/>
        </p:nvSpPr>
        <p:spPr>
          <a:xfrm>
            <a:off x="5602876" y="1095382"/>
            <a:ext cx="207354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FR" sz="1800" dirty="0"/>
              <a:t>Mise en place de l’intégration continue</a:t>
            </a:r>
            <a:endParaRPr lang="fr-FR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9" name="Phylactère : pensées 8">
            <a:extLst>
              <a:ext uri="{FF2B5EF4-FFF2-40B4-BE49-F238E27FC236}">
                <a16:creationId xmlns:a16="http://schemas.microsoft.com/office/drawing/2014/main" id="{3306354B-F2B1-46A3-8491-87440B3CA381}"/>
              </a:ext>
            </a:extLst>
          </p:cNvPr>
          <p:cNvSpPr/>
          <p:nvPr/>
        </p:nvSpPr>
        <p:spPr>
          <a:xfrm flipH="1">
            <a:off x="5300711" y="2677773"/>
            <a:ext cx="2852779" cy="1531877"/>
          </a:xfrm>
          <a:prstGeom prst="cloudCallout">
            <a:avLst>
              <a:gd name="adj1" fmla="val -20833"/>
              <a:gd name="adj2" fmla="val 62501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FE09952-DCCE-44E8-BAEF-0A4D501B6121}"/>
              </a:ext>
            </a:extLst>
          </p:cNvPr>
          <p:cNvSpPr txBox="1"/>
          <p:nvPr/>
        </p:nvSpPr>
        <p:spPr>
          <a:xfrm>
            <a:off x="5594809" y="2853656"/>
            <a:ext cx="20896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/>
              <a:t>Utilisation de </a:t>
            </a:r>
            <a:r>
              <a:rPr lang="fr-FR" sz="1800" dirty="0" err="1"/>
              <a:t>SpringSecurity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11" name="Phylactère : pensées 10">
            <a:extLst>
              <a:ext uri="{FF2B5EF4-FFF2-40B4-BE49-F238E27FC236}">
                <a16:creationId xmlns:a16="http://schemas.microsoft.com/office/drawing/2014/main" id="{28EB15E8-102B-4981-80B3-6C385CEECBD6}"/>
              </a:ext>
            </a:extLst>
          </p:cNvPr>
          <p:cNvSpPr/>
          <p:nvPr/>
        </p:nvSpPr>
        <p:spPr>
          <a:xfrm>
            <a:off x="1605311" y="2886856"/>
            <a:ext cx="3225937" cy="1408370"/>
          </a:xfrm>
          <a:prstGeom prst="cloud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Phylactère : pensées 12">
            <a:extLst>
              <a:ext uri="{FF2B5EF4-FFF2-40B4-BE49-F238E27FC236}">
                <a16:creationId xmlns:a16="http://schemas.microsoft.com/office/drawing/2014/main" id="{F4875823-B3C7-48B7-8643-2382383FC5EA}"/>
              </a:ext>
            </a:extLst>
          </p:cNvPr>
          <p:cNvSpPr/>
          <p:nvPr/>
        </p:nvSpPr>
        <p:spPr>
          <a:xfrm rot="19832390" flipH="1">
            <a:off x="1737048" y="1186545"/>
            <a:ext cx="2569355" cy="1711770"/>
          </a:xfrm>
          <a:prstGeom prst="cloudCallou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ECAC65A-343F-4BC8-84A3-1F375A0D1244}"/>
              </a:ext>
            </a:extLst>
          </p:cNvPr>
          <p:cNvSpPr txBox="1"/>
          <p:nvPr/>
        </p:nvSpPr>
        <p:spPr>
          <a:xfrm>
            <a:off x="2051226" y="1879979"/>
            <a:ext cx="2283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/>
              <a:t>Mise en place des tests unitaires</a:t>
            </a:r>
          </a:p>
        </p:txBody>
      </p:sp>
      <p:sp>
        <p:nvSpPr>
          <p:cNvPr id="17" name="Phylactère : pensées 16">
            <a:extLst>
              <a:ext uri="{FF2B5EF4-FFF2-40B4-BE49-F238E27FC236}">
                <a16:creationId xmlns:a16="http://schemas.microsoft.com/office/drawing/2014/main" id="{D154C928-82E1-4F9B-B779-42DC890ABFD8}"/>
              </a:ext>
            </a:extLst>
          </p:cNvPr>
          <p:cNvSpPr/>
          <p:nvPr/>
        </p:nvSpPr>
        <p:spPr>
          <a:xfrm rot="248597" flipH="1" flipV="1">
            <a:off x="4883286" y="971845"/>
            <a:ext cx="2801201" cy="1477753"/>
          </a:xfrm>
          <a:prstGeom prst="cloudCallout">
            <a:avLst/>
          </a:prstGeom>
          <a:noFill/>
          <a:ln>
            <a:solidFill>
              <a:srgbClr val="EF75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1F1DB6B0-1D5B-4752-B280-13C535CCCB35}"/>
              </a:ext>
            </a:extLst>
          </p:cNvPr>
          <p:cNvSpPr txBox="1">
            <a:spLocks/>
          </p:cNvSpPr>
          <p:nvPr/>
        </p:nvSpPr>
        <p:spPr>
          <a:xfrm>
            <a:off x="1346722" y="553459"/>
            <a:ext cx="8006828" cy="6999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fr-FR" sz="2800" dirty="0">
                <a:latin typeface="Oswald" panose="02000503000000000000" pitchFamily="2" charset="0"/>
                <a:cs typeface="MV Boli" panose="02000500030200090000" pitchFamily="2" charset="0"/>
              </a:rPr>
              <a:t>Chapitre 5 : Problèmes rencontrées</a:t>
            </a:r>
            <a:br>
              <a:rPr lang="fr-FR" dirty="0">
                <a:latin typeface="MV Boli" panose="02000500030200090000" pitchFamily="2" charset="0"/>
                <a:cs typeface="MV Boli" panose="02000500030200090000" pitchFamily="2" charset="0"/>
              </a:rPr>
            </a:br>
            <a:endParaRPr lang="fr-FR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4B9CEC5-1F5A-467A-9466-DCEDD27DE0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15</a:t>
            </a:fld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B9BE369-FD5E-437C-BC24-2D425124B243}"/>
              </a:ext>
            </a:extLst>
          </p:cNvPr>
          <p:cNvSpPr txBox="1"/>
          <p:nvPr/>
        </p:nvSpPr>
        <p:spPr>
          <a:xfrm>
            <a:off x="2510956" y="3047326"/>
            <a:ext cx="2586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/>
              <a:t>Division d’équipe</a:t>
            </a:r>
          </a:p>
          <a:p>
            <a:r>
              <a:rPr lang="fr-FR" sz="1800" dirty="0"/>
              <a:t>Maîtrise et mise en place de l’outil Trello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0D00D48-1819-47CB-AA45-D932D3D979D4}"/>
              </a:ext>
            </a:extLst>
          </p:cNvPr>
          <p:cNvSpPr txBox="1"/>
          <p:nvPr/>
        </p:nvSpPr>
        <p:spPr>
          <a:xfrm>
            <a:off x="5697677" y="3115377"/>
            <a:ext cx="2273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/>
              <a:t>Recherche et tri sur les résultats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4D53189-847D-4EC2-86A8-F134F1A855FB}"/>
              </a:ext>
            </a:extLst>
          </p:cNvPr>
          <p:cNvSpPr txBox="1"/>
          <p:nvPr/>
        </p:nvSpPr>
        <p:spPr>
          <a:xfrm>
            <a:off x="2022979" y="1695512"/>
            <a:ext cx="182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/>
              <a:t>Utilisation de la documentation</a:t>
            </a:r>
          </a:p>
        </p:txBody>
      </p:sp>
      <p:sp>
        <p:nvSpPr>
          <p:cNvPr id="20" name="Rectangle : carré corné 19">
            <a:extLst>
              <a:ext uri="{FF2B5EF4-FFF2-40B4-BE49-F238E27FC236}">
                <a16:creationId xmlns:a16="http://schemas.microsoft.com/office/drawing/2014/main" id="{ADF39E6B-4394-4202-B23F-5DC2EB33CD0B}"/>
              </a:ext>
            </a:extLst>
          </p:cNvPr>
          <p:cNvSpPr/>
          <p:nvPr/>
        </p:nvSpPr>
        <p:spPr>
          <a:xfrm>
            <a:off x="1665690" y="1190398"/>
            <a:ext cx="2330360" cy="1577852"/>
          </a:xfrm>
          <a:prstGeom prst="foldedCorner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 : carré corné 20">
            <a:extLst>
              <a:ext uri="{FF2B5EF4-FFF2-40B4-BE49-F238E27FC236}">
                <a16:creationId xmlns:a16="http://schemas.microsoft.com/office/drawing/2014/main" id="{33452BF1-BBE4-49CF-BC99-C371E276E059}"/>
              </a:ext>
            </a:extLst>
          </p:cNvPr>
          <p:cNvSpPr/>
          <p:nvPr/>
        </p:nvSpPr>
        <p:spPr>
          <a:xfrm>
            <a:off x="2463065" y="2914174"/>
            <a:ext cx="2330360" cy="1577852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Rectangle : carré corné 21">
            <a:extLst>
              <a:ext uri="{FF2B5EF4-FFF2-40B4-BE49-F238E27FC236}">
                <a16:creationId xmlns:a16="http://schemas.microsoft.com/office/drawing/2014/main" id="{718C3327-E760-43A9-8B8E-C9B98517C34D}"/>
              </a:ext>
            </a:extLst>
          </p:cNvPr>
          <p:cNvSpPr/>
          <p:nvPr/>
        </p:nvSpPr>
        <p:spPr>
          <a:xfrm>
            <a:off x="5275966" y="1095382"/>
            <a:ext cx="2330360" cy="1577852"/>
          </a:xfrm>
          <a:prstGeom prst="foldedCorner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 : carré corné 22">
            <a:extLst>
              <a:ext uri="{FF2B5EF4-FFF2-40B4-BE49-F238E27FC236}">
                <a16:creationId xmlns:a16="http://schemas.microsoft.com/office/drawing/2014/main" id="{8501C45A-DE32-4FE3-A938-63859C57FF4D}"/>
              </a:ext>
            </a:extLst>
          </p:cNvPr>
          <p:cNvSpPr/>
          <p:nvPr/>
        </p:nvSpPr>
        <p:spPr>
          <a:xfrm>
            <a:off x="5640528" y="2914174"/>
            <a:ext cx="2330360" cy="1431928"/>
          </a:xfrm>
          <a:prstGeom prst="foldedCorner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A5CAF1E-9722-43E1-8766-87BAF9954A81}"/>
              </a:ext>
            </a:extLst>
          </p:cNvPr>
          <p:cNvSpPr txBox="1"/>
          <p:nvPr/>
        </p:nvSpPr>
        <p:spPr>
          <a:xfrm>
            <a:off x="5359246" y="1135526"/>
            <a:ext cx="2273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/>
              <a:t>Utilisation du serveur </a:t>
            </a:r>
            <a:r>
              <a:rPr lang="fr-FR" sz="1800" dirty="0" err="1"/>
              <a:t>SonarQube</a:t>
            </a:r>
            <a:r>
              <a:rPr lang="fr-FR" sz="1800" dirty="0"/>
              <a:t> du professeur</a:t>
            </a:r>
          </a:p>
        </p:txBody>
      </p:sp>
      <p:pic>
        <p:nvPicPr>
          <p:cNvPr id="25" name="Picture 6" descr="Résultat de recherche d'images pour &quot;jnunit png&quot;">
            <a:extLst>
              <a:ext uri="{FF2B5EF4-FFF2-40B4-BE49-F238E27FC236}">
                <a16:creationId xmlns:a16="http://schemas.microsoft.com/office/drawing/2014/main" id="{EEC46C10-8AC2-40DD-A73E-A946EDEB5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444" y="1095382"/>
            <a:ext cx="864830" cy="86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" descr="Image associée">
            <a:extLst>
              <a:ext uri="{FF2B5EF4-FFF2-40B4-BE49-F238E27FC236}">
                <a16:creationId xmlns:a16="http://schemas.microsoft.com/office/drawing/2014/main" id="{048DF4B1-B40F-4971-9665-16C605FD2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246" y="1960212"/>
            <a:ext cx="676862" cy="58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Résultat de recherche d'images pour &quot;springboot&quot;">
            <a:extLst>
              <a:ext uri="{FF2B5EF4-FFF2-40B4-BE49-F238E27FC236}">
                <a16:creationId xmlns:a16="http://schemas.microsoft.com/office/drawing/2014/main" id="{54595EBC-64E7-4539-BBC9-89A63CF47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05" r="70001"/>
          <a:stretch>
            <a:fillRect/>
          </a:stretch>
        </p:blipFill>
        <p:spPr bwMode="auto">
          <a:xfrm>
            <a:off x="7075679" y="3508991"/>
            <a:ext cx="693018" cy="74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ésultat de recherche d'images pour &quot;trello png&quot;">
            <a:extLst>
              <a:ext uri="{FF2B5EF4-FFF2-40B4-BE49-F238E27FC236}">
                <a16:creationId xmlns:a16="http://schemas.microsoft.com/office/drawing/2014/main" id="{3A7BDF42-B6EB-4B1D-B677-9CF55B441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778" y="3959915"/>
            <a:ext cx="1537674" cy="472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re 1">
            <a:extLst>
              <a:ext uri="{FF2B5EF4-FFF2-40B4-BE49-F238E27FC236}">
                <a16:creationId xmlns:a16="http://schemas.microsoft.com/office/drawing/2014/main" id="{1C7BE189-0CDE-4AC4-B48C-6EED8823AD67}"/>
              </a:ext>
            </a:extLst>
          </p:cNvPr>
          <p:cNvSpPr txBox="1">
            <a:spLocks/>
          </p:cNvSpPr>
          <p:nvPr/>
        </p:nvSpPr>
        <p:spPr>
          <a:xfrm>
            <a:off x="1346722" y="553459"/>
            <a:ext cx="8006828" cy="6999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fr-FR" sz="2800" dirty="0">
                <a:latin typeface="Oswald" panose="02000503000000000000" pitchFamily="2" charset="0"/>
                <a:cs typeface="MV Boli" panose="02000500030200090000" pitchFamily="2" charset="0"/>
              </a:rPr>
              <a:t>Chapitre 5 : Solutions trouvées</a:t>
            </a:r>
            <a:br>
              <a:rPr lang="fr-FR" dirty="0">
                <a:latin typeface="MV Boli" panose="02000500030200090000" pitchFamily="2" charset="0"/>
                <a:cs typeface="MV Boli" panose="02000500030200090000" pitchFamily="2" charset="0"/>
              </a:rPr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10068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 idx="4294967295"/>
          </p:nvPr>
        </p:nvSpPr>
        <p:spPr>
          <a:xfrm>
            <a:off x="1540565" y="2938626"/>
            <a:ext cx="795130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sz="4000" dirty="0"/>
              <a:t>CHAPITRE 6 : AMÉLIORATIONS DU PROJET</a:t>
            </a:r>
            <a:endParaRPr sz="4000" dirty="0"/>
          </a:p>
        </p:txBody>
      </p:sp>
      <p:sp>
        <p:nvSpPr>
          <p:cNvPr id="103" name="Shape 103"/>
          <p:cNvSpPr/>
          <p:nvPr/>
        </p:nvSpPr>
        <p:spPr>
          <a:xfrm>
            <a:off x="2599316" y="1049975"/>
            <a:ext cx="293240" cy="284954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" name="Shape 104"/>
          <p:cNvSpPr/>
          <p:nvPr/>
        </p:nvSpPr>
        <p:spPr>
          <a:xfrm rot="2487194">
            <a:off x="2595886" y="2175152"/>
            <a:ext cx="208629" cy="202734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8" name="Shape 303">
            <a:extLst>
              <a:ext uri="{FF2B5EF4-FFF2-40B4-BE49-F238E27FC236}">
                <a16:creationId xmlns:a16="http://schemas.microsoft.com/office/drawing/2014/main" id="{65C79DB5-893C-40D3-90FC-78E55A7059A5}"/>
              </a:ext>
            </a:extLst>
          </p:cNvPr>
          <p:cNvSpPr/>
          <p:nvPr/>
        </p:nvSpPr>
        <p:spPr>
          <a:xfrm>
            <a:off x="3011169" y="956992"/>
            <a:ext cx="1034057" cy="1062219"/>
          </a:xfrm>
          <a:custGeom>
            <a:avLst/>
            <a:gdLst/>
            <a:ahLst/>
            <a:cxnLst/>
            <a:rect l="0" t="0" r="0" b="0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337">
            <a:extLst>
              <a:ext uri="{FF2B5EF4-FFF2-40B4-BE49-F238E27FC236}">
                <a16:creationId xmlns:a16="http://schemas.microsoft.com/office/drawing/2014/main" id="{65B61099-3BBF-49C4-BA37-28F6FA478300}"/>
              </a:ext>
            </a:extLst>
          </p:cNvPr>
          <p:cNvSpPr/>
          <p:nvPr/>
        </p:nvSpPr>
        <p:spPr>
          <a:xfrm>
            <a:off x="1611781" y="1462186"/>
            <a:ext cx="798043" cy="669301"/>
          </a:xfrm>
          <a:custGeom>
            <a:avLst/>
            <a:gdLst/>
            <a:ahLst/>
            <a:cxnLst/>
            <a:rect l="0" t="0" r="0" b="0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607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">
            <a:extLst>
              <a:ext uri="{FF2B5EF4-FFF2-40B4-BE49-F238E27FC236}">
                <a16:creationId xmlns:a16="http://schemas.microsoft.com/office/drawing/2014/main" id="{1C7BE189-0CDE-4AC4-B48C-6EED8823AD67}"/>
              </a:ext>
            </a:extLst>
          </p:cNvPr>
          <p:cNvSpPr txBox="1">
            <a:spLocks/>
          </p:cNvSpPr>
          <p:nvPr/>
        </p:nvSpPr>
        <p:spPr>
          <a:xfrm>
            <a:off x="1327672" y="658234"/>
            <a:ext cx="8006828" cy="6999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fr-FR" sz="2800" dirty="0">
                <a:latin typeface="Oswald" panose="02000503000000000000" pitchFamily="2" charset="0"/>
                <a:cs typeface="MV Boli" panose="02000500030200090000" pitchFamily="2" charset="0"/>
              </a:rPr>
              <a:t>Chapitre 6 : Points perfectibles</a:t>
            </a:r>
            <a:br>
              <a:rPr lang="fr-FR" dirty="0">
                <a:latin typeface="MV Boli" panose="02000500030200090000" pitchFamily="2" charset="0"/>
                <a:cs typeface="MV Boli" panose="02000500030200090000" pitchFamily="2" charset="0"/>
              </a:rPr>
            </a:br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7AE5CB1-50D9-4812-8C8B-7DD4E08736FF}"/>
              </a:ext>
            </a:extLst>
          </p:cNvPr>
          <p:cNvSpPr txBox="1"/>
          <p:nvPr/>
        </p:nvSpPr>
        <p:spPr>
          <a:xfrm>
            <a:off x="1559497" y="1358134"/>
            <a:ext cx="693680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5212A"/>
                </a:solidFill>
                <a:latin typeface="Tinos"/>
                <a:ea typeface="Tinos"/>
                <a:cs typeface="Tinos"/>
              </a:rPr>
              <a:t>Utilisation d’Ajax pour les votes </a:t>
            </a:r>
          </a:p>
          <a:p>
            <a:endParaRPr lang="fr-FR" sz="2000" dirty="0">
              <a:solidFill>
                <a:srgbClr val="25212A"/>
              </a:solidFill>
              <a:latin typeface="Tinos"/>
              <a:ea typeface="Tinos"/>
              <a:cs typeface="Tino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rgbClr val="25212A"/>
                </a:solidFill>
                <a:latin typeface="Tinos"/>
                <a:ea typeface="Tinos"/>
                <a:cs typeface="Tinos"/>
              </a:rPr>
              <a:t>SpringSecurity</a:t>
            </a:r>
            <a:r>
              <a:rPr lang="fr-FR" sz="2000" dirty="0">
                <a:solidFill>
                  <a:srgbClr val="25212A"/>
                </a:solidFill>
                <a:latin typeface="Tinos"/>
                <a:ea typeface="Tinos"/>
                <a:cs typeface="Tinos"/>
              </a:rPr>
              <a:t> pour la confirmation de l’inscription</a:t>
            </a:r>
          </a:p>
          <a:p>
            <a:endParaRPr lang="fr-FR" sz="2000" dirty="0">
              <a:solidFill>
                <a:srgbClr val="25212A"/>
              </a:solidFill>
              <a:latin typeface="Tinos"/>
              <a:ea typeface="Tinos"/>
              <a:cs typeface="Tinos"/>
            </a:endParaRPr>
          </a:p>
          <a:p>
            <a:endParaRPr lang="fr-FR" sz="2000" dirty="0">
              <a:solidFill>
                <a:srgbClr val="25212A"/>
              </a:solidFill>
              <a:latin typeface="Tinos"/>
              <a:ea typeface="Tinos"/>
              <a:cs typeface="Tinos"/>
            </a:endParaRPr>
          </a:p>
          <a:p>
            <a:endParaRPr lang="fr-FR" sz="2000" dirty="0">
              <a:solidFill>
                <a:srgbClr val="25212A"/>
              </a:solidFill>
              <a:latin typeface="Tinos"/>
              <a:ea typeface="Tinos"/>
              <a:cs typeface="Tinos"/>
            </a:endParaRPr>
          </a:p>
          <a:p>
            <a:endParaRPr lang="fr-FR" sz="2000" dirty="0">
              <a:solidFill>
                <a:srgbClr val="25212A"/>
              </a:solidFill>
              <a:latin typeface="Tinos"/>
              <a:ea typeface="Tinos"/>
              <a:cs typeface="Tinos"/>
            </a:endParaRPr>
          </a:p>
          <a:p>
            <a:endParaRPr lang="fr-FR" sz="2000" dirty="0">
              <a:solidFill>
                <a:srgbClr val="25212A"/>
              </a:solidFill>
              <a:latin typeface="Tinos"/>
              <a:ea typeface="Tinos"/>
              <a:cs typeface="Tino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5212A"/>
                </a:solidFill>
                <a:latin typeface="Tinos"/>
                <a:ea typeface="Tinos"/>
                <a:cs typeface="Tinos"/>
              </a:rPr>
              <a:t>Tri par catégorie pour les thèmes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>
              <a:solidFill>
                <a:srgbClr val="25212A"/>
              </a:solidFill>
              <a:latin typeface="Tinos"/>
              <a:ea typeface="Tinos"/>
              <a:cs typeface="Tinos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D3530737-22D5-42C9-9B40-CC758F272322}"/>
              </a:ext>
            </a:extLst>
          </p:cNvPr>
          <p:cNvSpPr txBox="1"/>
          <p:nvPr/>
        </p:nvSpPr>
        <p:spPr>
          <a:xfrm>
            <a:off x="2379948" y="2324100"/>
            <a:ext cx="5295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25212A"/>
                </a:solidFill>
                <a:latin typeface="Tinos"/>
                <a:ea typeface="Tinos"/>
                <a:cs typeface="Tinos"/>
              </a:rPr>
              <a:t>Mail de confirmation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25212A"/>
                </a:solidFill>
                <a:latin typeface="Tinos"/>
                <a:ea typeface="Tinos"/>
                <a:cs typeface="Tinos"/>
              </a:rPr>
              <a:t>Renvoi mail de confirmation s’il n’a pas reçu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25212A"/>
                </a:solidFill>
                <a:latin typeface="Tinos"/>
                <a:ea typeface="Tinos"/>
                <a:cs typeface="Tinos"/>
              </a:rPr>
              <a:t>Réinitialisation du mot de passe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25212A"/>
                </a:solidFill>
                <a:latin typeface="Tinos"/>
                <a:ea typeface="Tinos"/>
                <a:cs typeface="Tinos"/>
              </a:rPr>
              <a:t>Se souvenir de moi</a:t>
            </a:r>
          </a:p>
        </p:txBody>
      </p:sp>
      <p:sp>
        <p:nvSpPr>
          <p:cNvPr id="28" name="Shape 103">
            <a:extLst>
              <a:ext uri="{FF2B5EF4-FFF2-40B4-BE49-F238E27FC236}">
                <a16:creationId xmlns:a16="http://schemas.microsoft.com/office/drawing/2014/main" id="{DD883DDF-62C5-4460-9662-F16E7261D54A}"/>
              </a:ext>
            </a:extLst>
          </p:cNvPr>
          <p:cNvSpPr/>
          <p:nvPr/>
        </p:nvSpPr>
        <p:spPr>
          <a:xfrm>
            <a:off x="6019800" y="658234"/>
            <a:ext cx="501781" cy="492427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81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">
            <a:extLst>
              <a:ext uri="{FF2B5EF4-FFF2-40B4-BE49-F238E27FC236}">
                <a16:creationId xmlns:a16="http://schemas.microsoft.com/office/drawing/2014/main" id="{1C7BE189-0CDE-4AC4-B48C-6EED8823AD67}"/>
              </a:ext>
            </a:extLst>
          </p:cNvPr>
          <p:cNvSpPr txBox="1">
            <a:spLocks/>
          </p:cNvSpPr>
          <p:nvPr/>
        </p:nvSpPr>
        <p:spPr>
          <a:xfrm>
            <a:off x="1327672" y="658234"/>
            <a:ext cx="8006828" cy="6999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fr-FR" sz="2800" dirty="0">
                <a:latin typeface="Oswald" panose="02000503000000000000" pitchFamily="2" charset="0"/>
                <a:cs typeface="MV Boli" panose="02000500030200090000" pitchFamily="2" charset="0"/>
              </a:rPr>
              <a:t>Chapitre 6 : Aller plus loin</a:t>
            </a:r>
            <a:br>
              <a:rPr lang="fr-FR" dirty="0">
                <a:latin typeface="MV Boli" panose="02000500030200090000" pitchFamily="2" charset="0"/>
                <a:cs typeface="MV Boli" panose="02000500030200090000" pitchFamily="2" charset="0"/>
              </a:rPr>
            </a:b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18A7988-2435-4D9F-AF9C-2CCB5083C2CC}"/>
              </a:ext>
            </a:extLst>
          </p:cNvPr>
          <p:cNvSpPr txBox="1"/>
          <p:nvPr/>
        </p:nvSpPr>
        <p:spPr>
          <a:xfrm>
            <a:off x="1559497" y="1358134"/>
            <a:ext cx="69368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5212A"/>
                </a:solidFill>
                <a:latin typeface="Tinos"/>
                <a:ea typeface="Tinos"/>
                <a:cs typeface="Tinos"/>
              </a:rPr>
              <a:t>Système de notification par mail</a:t>
            </a:r>
          </a:p>
          <a:p>
            <a:endParaRPr lang="fr-FR" sz="2000" dirty="0">
              <a:solidFill>
                <a:srgbClr val="25212A"/>
              </a:solidFill>
              <a:latin typeface="Tinos"/>
              <a:ea typeface="Tinos"/>
              <a:cs typeface="Tino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5212A"/>
                </a:solidFill>
                <a:latin typeface="Tinos"/>
                <a:ea typeface="Tinos"/>
                <a:cs typeface="Tinos"/>
              </a:rPr>
              <a:t>Possibilité d’ajouter des commentaires sur un article</a:t>
            </a:r>
          </a:p>
        </p:txBody>
      </p:sp>
      <p:sp>
        <p:nvSpPr>
          <p:cNvPr id="4" name="Shape 102">
            <a:extLst>
              <a:ext uri="{FF2B5EF4-FFF2-40B4-BE49-F238E27FC236}">
                <a16:creationId xmlns:a16="http://schemas.microsoft.com/office/drawing/2014/main" id="{6A27784C-40EB-4BC9-8399-B628FB41090C}"/>
              </a:ext>
            </a:extLst>
          </p:cNvPr>
          <p:cNvSpPr/>
          <p:nvPr/>
        </p:nvSpPr>
        <p:spPr>
          <a:xfrm rot="1473024">
            <a:off x="5345805" y="596042"/>
            <a:ext cx="669785" cy="652437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052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">
            <a:extLst>
              <a:ext uri="{FF2B5EF4-FFF2-40B4-BE49-F238E27FC236}">
                <a16:creationId xmlns:a16="http://schemas.microsoft.com/office/drawing/2014/main" id="{1C7BE189-0CDE-4AC4-B48C-6EED8823AD67}"/>
              </a:ext>
            </a:extLst>
          </p:cNvPr>
          <p:cNvSpPr txBox="1">
            <a:spLocks/>
          </p:cNvSpPr>
          <p:nvPr/>
        </p:nvSpPr>
        <p:spPr>
          <a:xfrm>
            <a:off x="1327672" y="658234"/>
            <a:ext cx="8006828" cy="6999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fr-FR" sz="2800" dirty="0">
                <a:latin typeface="Oswald" panose="02000503000000000000" pitchFamily="2" charset="0"/>
                <a:cs typeface="MV Boli" panose="02000500030200090000" pitchFamily="2" charset="0"/>
              </a:rPr>
              <a:t>Chapitre 6 : Points non solutionnés</a:t>
            </a:r>
            <a:br>
              <a:rPr lang="fr-FR" dirty="0">
                <a:latin typeface="MV Boli" panose="02000500030200090000" pitchFamily="2" charset="0"/>
                <a:cs typeface="MV Boli" panose="02000500030200090000" pitchFamily="2" charset="0"/>
              </a:rPr>
            </a:b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26E229C-661B-40F3-9C65-4D64E7F255F8}"/>
              </a:ext>
            </a:extLst>
          </p:cNvPr>
          <p:cNvSpPr txBox="1"/>
          <p:nvPr/>
        </p:nvSpPr>
        <p:spPr>
          <a:xfrm>
            <a:off x="1559497" y="1358134"/>
            <a:ext cx="693680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5212A"/>
                </a:solidFill>
                <a:latin typeface="Tinos"/>
                <a:ea typeface="Tinos"/>
                <a:cs typeface="Tinos"/>
              </a:rPr>
              <a:t>Tentative de tests d’intégration sur les repositories</a:t>
            </a:r>
          </a:p>
          <a:p>
            <a:endParaRPr lang="fr-FR" sz="2000" dirty="0">
              <a:solidFill>
                <a:srgbClr val="25212A"/>
              </a:solidFill>
              <a:latin typeface="Tinos"/>
              <a:ea typeface="Tinos"/>
              <a:cs typeface="Tino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5212A"/>
                </a:solidFill>
                <a:latin typeface="Tinos"/>
                <a:ea typeface="Tinos"/>
                <a:cs typeface="Tinos"/>
              </a:rPr>
              <a:t>Test unitaire sur une méthode utilisant un fichier .</a:t>
            </a:r>
            <a:r>
              <a:rPr lang="fr-FR" sz="2000" dirty="0" err="1">
                <a:solidFill>
                  <a:srgbClr val="25212A"/>
                </a:solidFill>
                <a:latin typeface="Tinos"/>
                <a:ea typeface="Tinos"/>
                <a:cs typeface="Tinos"/>
              </a:rPr>
              <a:t>properties</a:t>
            </a:r>
            <a:endParaRPr lang="fr-FR" sz="2000" dirty="0">
              <a:solidFill>
                <a:srgbClr val="25212A"/>
              </a:solidFill>
              <a:latin typeface="Tinos"/>
              <a:ea typeface="Tinos"/>
              <a:cs typeface="Tino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>
              <a:solidFill>
                <a:srgbClr val="25212A"/>
              </a:solidFill>
              <a:latin typeface="Tinos"/>
              <a:ea typeface="Tinos"/>
              <a:cs typeface="Tino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5212A"/>
                </a:solidFill>
                <a:latin typeface="Tinos"/>
                <a:ea typeface="Tinos"/>
                <a:cs typeface="Tinos"/>
              </a:rPr>
              <a:t>Test fonctionnel fait manuellement, manque de temps pour s’initier à </a:t>
            </a:r>
            <a:r>
              <a:rPr lang="fr-FR" sz="2000" dirty="0" err="1">
                <a:solidFill>
                  <a:srgbClr val="25212A"/>
                </a:solidFill>
                <a:latin typeface="Tinos"/>
                <a:ea typeface="Tinos"/>
                <a:cs typeface="Tinos"/>
              </a:rPr>
              <a:t>Cucumber</a:t>
            </a:r>
            <a:endParaRPr lang="fr-FR" sz="2000" dirty="0">
              <a:solidFill>
                <a:srgbClr val="25212A"/>
              </a:solidFill>
              <a:latin typeface="Tinos"/>
              <a:ea typeface="Tinos"/>
              <a:cs typeface="Tino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>
              <a:solidFill>
                <a:srgbClr val="25212A"/>
              </a:solidFill>
              <a:latin typeface="Tinos"/>
              <a:ea typeface="Tinos"/>
              <a:cs typeface="Tino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>
              <a:solidFill>
                <a:srgbClr val="25212A"/>
              </a:solidFill>
              <a:latin typeface="Tinos"/>
              <a:ea typeface="Tinos"/>
              <a:cs typeface="Tinos"/>
            </a:endParaRPr>
          </a:p>
        </p:txBody>
      </p:sp>
      <p:sp>
        <p:nvSpPr>
          <p:cNvPr id="4" name="Shape 313">
            <a:extLst>
              <a:ext uri="{FF2B5EF4-FFF2-40B4-BE49-F238E27FC236}">
                <a16:creationId xmlns:a16="http://schemas.microsoft.com/office/drawing/2014/main" id="{5784E4CC-DA79-4CD0-A4AA-E594F89912B9}"/>
              </a:ext>
            </a:extLst>
          </p:cNvPr>
          <p:cNvSpPr/>
          <p:nvPr/>
        </p:nvSpPr>
        <p:spPr>
          <a:xfrm>
            <a:off x="6562725" y="733425"/>
            <a:ext cx="465244" cy="412403"/>
          </a:xfrm>
          <a:custGeom>
            <a:avLst/>
            <a:gdLst/>
            <a:ahLst/>
            <a:cxnLst/>
            <a:rect l="0" t="0" r="0" b="0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1085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0FC5B9-EED2-45A1-8BEB-7002092056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3840" y="1121070"/>
            <a:ext cx="8229600" cy="1159800"/>
          </a:xfrm>
        </p:spPr>
        <p:txBody>
          <a:bodyPr/>
          <a:lstStyle/>
          <a:p>
            <a:r>
              <a:rPr lang="fr-FR" sz="4000" dirty="0"/>
              <a:t>Le Cercle des Scribouillards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0934583-84EF-4C09-8CA9-1997AC6143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3839" y="2158532"/>
            <a:ext cx="6745577" cy="784800"/>
          </a:xfrm>
        </p:spPr>
        <p:txBody>
          <a:bodyPr/>
          <a:lstStyle/>
          <a:p>
            <a:r>
              <a:rPr lang="fr-FR" sz="3200" dirty="0">
                <a:latin typeface="Bodoni MT" panose="02070603080606020203" pitchFamily="18" charset="0"/>
              </a:rPr>
              <a:t>Comment les cours de génie logiciel nous ont-ils aidés à mener à bien le projet?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72128A-D611-4180-B337-1961E1D2B2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1315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 idx="4294967295"/>
          </p:nvPr>
        </p:nvSpPr>
        <p:spPr>
          <a:xfrm>
            <a:off x="1577492" y="2227532"/>
            <a:ext cx="645339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4800" dirty="0"/>
              <a:t>CONCLUSION</a:t>
            </a:r>
            <a:endParaRPr sz="4800" dirty="0"/>
          </a:p>
        </p:txBody>
      </p:sp>
      <p:sp>
        <p:nvSpPr>
          <p:cNvPr id="103" name="Shape 103"/>
          <p:cNvSpPr/>
          <p:nvPr/>
        </p:nvSpPr>
        <p:spPr>
          <a:xfrm>
            <a:off x="2599316" y="1049975"/>
            <a:ext cx="293240" cy="284954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" name="Shape 104"/>
          <p:cNvSpPr/>
          <p:nvPr/>
        </p:nvSpPr>
        <p:spPr>
          <a:xfrm rot="2487194">
            <a:off x="2595886" y="2175152"/>
            <a:ext cx="208629" cy="202734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9" name="Shape 319">
            <a:extLst>
              <a:ext uri="{FF2B5EF4-FFF2-40B4-BE49-F238E27FC236}">
                <a16:creationId xmlns:a16="http://schemas.microsoft.com/office/drawing/2014/main" id="{9563BF84-2096-47A7-AAE6-1F4FA2EF1071}"/>
              </a:ext>
            </a:extLst>
          </p:cNvPr>
          <p:cNvSpPr/>
          <p:nvPr/>
        </p:nvSpPr>
        <p:spPr>
          <a:xfrm>
            <a:off x="6810372" y="1517769"/>
            <a:ext cx="809627" cy="773413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03">
            <a:extLst>
              <a:ext uri="{FF2B5EF4-FFF2-40B4-BE49-F238E27FC236}">
                <a16:creationId xmlns:a16="http://schemas.microsoft.com/office/drawing/2014/main" id="{389ED877-6B84-4A37-9E05-957B03E6D40C}"/>
              </a:ext>
            </a:extLst>
          </p:cNvPr>
          <p:cNvSpPr/>
          <p:nvPr/>
        </p:nvSpPr>
        <p:spPr>
          <a:xfrm rot="2712150">
            <a:off x="4941603" y="1735762"/>
            <a:ext cx="293240" cy="284954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2" name="Shape 104">
            <a:extLst>
              <a:ext uri="{FF2B5EF4-FFF2-40B4-BE49-F238E27FC236}">
                <a16:creationId xmlns:a16="http://schemas.microsoft.com/office/drawing/2014/main" id="{E4BF9689-F4E1-4C09-BB45-FCE33E3DF1EB}"/>
              </a:ext>
            </a:extLst>
          </p:cNvPr>
          <p:cNvSpPr/>
          <p:nvPr/>
        </p:nvSpPr>
        <p:spPr>
          <a:xfrm rot="2487194">
            <a:off x="2379729" y="3722672"/>
            <a:ext cx="640941" cy="565524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3" name="Shape 104">
            <a:extLst>
              <a:ext uri="{FF2B5EF4-FFF2-40B4-BE49-F238E27FC236}">
                <a16:creationId xmlns:a16="http://schemas.microsoft.com/office/drawing/2014/main" id="{BEAD4F0D-D31B-4D9A-ADFF-DA5551DB4648}"/>
              </a:ext>
            </a:extLst>
          </p:cNvPr>
          <p:cNvSpPr/>
          <p:nvPr/>
        </p:nvSpPr>
        <p:spPr>
          <a:xfrm>
            <a:off x="7189853" y="3001451"/>
            <a:ext cx="430146" cy="342170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4" name="Shape 104">
            <a:extLst>
              <a:ext uri="{FF2B5EF4-FFF2-40B4-BE49-F238E27FC236}">
                <a16:creationId xmlns:a16="http://schemas.microsoft.com/office/drawing/2014/main" id="{D7868F42-1E06-4D90-885B-24AFC7AED67B}"/>
              </a:ext>
            </a:extLst>
          </p:cNvPr>
          <p:cNvSpPr/>
          <p:nvPr/>
        </p:nvSpPr>
        <p:spPr>
          <a:xfrm rot="6072203">
            <a:off x="5470520" y="3790597"/>
            <a:ext cx="290568" cy="276839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5" name="Shape 104">
            <a:extLst>
              <a:ext uri="{FF2B5EF4-FFF2-40B4-BE49-F238E27FC236}">
                <a16:creationId xmlns:a16="http://schemas.microsoft.com/office/drawing/2014/main" id="{05C28877-285F-40DA-8571-6395DFCE5341}"/>
              </a:ext>
            </a:extLst>
          </p:cNvPr>
          <p:cNvSpPr/>
          <p:nvPr/>
        </p:nvSpPr>
        <p:spPr>
          <a:xfrm rot="2487194">
            <a:off x="1684404" y="2729473"/>
            <a:ext cx="640941" cy="565524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6" name="Shape 104">
            <a:extLst>
              <a:ext uri="{FF2B5EF4-FFF2-40B4-BE49-F238E27FC236}">
                <a16:creationId xmlns:a16="http://schemas.microsoft.com/office/drawing/2014/main" id="{2448003A-78F5-4BA2-950E-D2665687C9F9}"/>
              </a:ext>
            </a:extLst>
          </p:cNvPr>
          <p:cNvSpPr/>
          <p:nvPr/>
        </p:nvSpPr>
        <p:spPr>
          <a:xfrm rot="20301878">
            <a:off x="5697482" y="767213"/>
            <a:ext cx="640941" cy="565524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651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 idx="4294967295"/>
          </p:nvPr>
        </p:nvSpPr>
        <p:spPr>
          <a:xfrm>
            <a:off x="2021149" y="1908460"/>
            <a:ext cx="5637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 dirty="0"/>
              <a:t>Merci de votre attention</a:t>
            </a:r>
            <a:endParaRPr sz="4800" dirty="0"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CE0BCB2-A0F4-4601-A427-0C33EEA86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1" y="653837"/>
            <a:ext cx="1631872" cy="16930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E238D25-4454-4624-A4EC-0D48FE897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0528" y="2038350"/>
            <a:ext cx="1590772" cy="17144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553D973-C87E-4455-8C9A-AC0D655B4E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0526" y="3068260"/>
            <a:ext cx="1508387" cy="15083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D1CEAA6-B3F4-4855-BBEB-8CFBB93B3B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7825" y="2608954"/>
            <a:ext cx="1773573" cy="19458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1405599" y="0"/>
            <a:ext cx="7529266" cy="50799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3200" dirty="0"/>
              <a:t>SOMMAIR</a:t>
            </a:r>
            <a:r>
              <a:rPr lang="fr-FR" sz="3200" dirty="0"/>
              <a:t>E</a:t>
            </a:r>
            <a:br>
              <a:rPr lang="fr-FR" sz="2800" dirty="0">
                <a:latin typeface="MV Boli" panose="02000500030200090000" pitchFamily="2" charset="0"/>
                <a:cs typeface="MV Boli" panose="02000500030200090000" pitchFamily="2" charset="0"/>
              </a:rPr>
            </a:br>
            <a:br>
              <a:rPr lang="fr-FR" sz="2800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fr-FR" sz="2000" b="0" dirty="0">
                <a:latin typeface="Consolas" panose="020B0609020204030204" pitchFamily="49" charset="0"/>
                <a:cs typeface="MV Boli" panose="02000500030200090000" pitchFamily="2" charset="0"/>
              </a:rPr>
              <a:t>Chapitre 1</a:t>
            </a:r>
            <a:r>
              <a:rPr lang="fr-FR" sz="2000" b="0" dirty="0">
                <a:latin typeface="Consolas" panose="020B0609020204030204" pitchFamily="49" charset="0"/>
                <a:ea typeface="Tinos"/>
                <a:cs typeface="Tinos"/>
              </a:rPr>
              <a:t> : </a:t>
            </a:r>
            <a:r>
              <a:rPr lang="fr-FR" sz="2200" b="0" dirty="0">
                <a:latin typeface="Tinos"/>
                <a:ea typeface="Tinos"/>
                <a:cs typeface="Tinos"/>
                <a:sym typeface="Tinos"/>
              </a:rPr>
              <a:t>Lien entre la théorie et la pratique</a:t>
            </a:r>
            <a:br>
              <a:rPr lang="fr-FR" sz="2200" b="0" dirty="0">
                <a:latin typeface="Tinos"/>
                <a:ea typeface="Tinos"/>
                <a:cs typeface="Tinos"/>
                <a:sym typeface="Tinos"/>
              </a:rPr>
            </a:br>
            <a:r>
              <a:rPr lang="fr-FR" sz="2000" b="0" dirty="0">
                <a:latin typeface="Consolas" panose="020B0609020204030204" pitchFamily="49" charset="0"/>
                <a:cs typeface="MV Boli" panose="02000500030200090000" pitchFamily="2" charset="0"/>
                <a:sym typeface="Tinos"/>
              </a:rPr>
              <a:t>Chapitre 2 : </a:t>
            </a:r>
            <a:r>
              <a:rPr lang="fr-FR" sz="2200" b="0" dirty="0">
                <a:latin typeface="Tinos"/>
                <a:ea typeface="Tinos"/>
                <a:cs typeface="Tinos"/>
                <a:sym typeface="Tinos"/>
              </a:rPr>
              <a:t>Présentation du projet</a:t>
            </a:r>
            <a:br>
              <a:rPr lang="fr-FR" sz="2200" b="0" dirty="0">
                <a:latin typeface="Tinos"/>
                <a:ea typeface="Tinos"/>
                <a:cs typeface="Tinos"/>
                <a:sym typeface="Tinos"/>
              </a:rPr>
            </a:br>
            <a:r>
              <a:rPr lang="fr-FR" sz="2000" b="0" dirty="0">
                <a:latin typeface="Consolas" panose="020B0609020204030204" pitchFamily="49" charset="0"/>
                <a:cs typeface="MV Boli" panose="02000500030200090000" pitchFamily="2" charset="0"/>
                <a:sym typeface="Tinos"/>
              </a:rPr>
              <a:t>Chapitre 3 : </a:t>
            </a:r>
            <a:r>
              <a:rPr lang="fr-FR" sz="2200" b="0" dirty="0">
                <a:latin typeface="Tinos"/>
                <a:ea typeface="Tinos"/>
                <a:cs typeface="Tinos"/>
                <a:sym typeface="Tinos"/>
              </a:rPr>
              <a:t>Organisation et mise en place</a:t>
            </a:r>
            <a:br>
              <a:rPr lang="fr-FR" sz="2200" b="0" dirty="0">
                <a:latin typeface="Tinos"/>
                <a:ea typeface="Tinos"/>
                <a:cs typeface="Tinos"/>
                <a:sym typeface="Tinos"/>
              </a:rPr>
            </a:br>
            <a:r>
              <a:rPr lang="fr-FR" sz="2000" b="0" dirty="0">
                <a:latin typeface="Consolas" panose="020B0609020204030204" pitchFamily="49" charset="0"/>
                <a:cs typeface="MV Boli" panose="02000500030200090000" pitchFamily="2" charset="0"/>
                <a:sym typeface="Tinos"/>
              </a:rPr>
              <a:t>Chapitre 4</a:t>
            </a:r>
            <a:r>
              <a:rPr lang="fr-FR" sz="2000" b="0" dirty="0">
                <a:latin typeface="MV Boli" panose="02000500030200090000" pitchFamily="2" charset="0"/>
                <a:cs typeface="MV Boli" panose="02000500030200090000" pitchFamily="2" charset="0"/>
                <a:sym typeface="Tinos"/>
              </a:rPr>
              <a:t> </a:t>
            </a:r>
            <a:r>
              <a:rPr lang="fr-FR" sz="2000" b="0" dirty="0">
                <a:latin typeface="Consolas" panose="020B0609020204030204" pitchFamily="49" charset="0"/>
                <a:cs typeface="MV Boli" panose="02000500030200090000" pitchFamily="2" charset="0"/>
                <a:sym typeface="Tinos"/>
              </a:rPr>
              <a:t>:</a:t>
            </a:r>
            <a:r>
              <a:rPr lang="fr-FR" sz="2000" b="0" dirty="0">
                <a:latin typeface="MV Boli" panose="02000500030200090000" pitchFamily="2" charset="0"/>
                <a:cs typeface="MV Boli" panose="02000500030200090000" pitchFamily="2" charset="0"/>
                <a:sym typeface="Tinos"/>
              </a:rPr>
              <a:t> </a:t>
            </a:r>
            <a:r>
              <a:rPr lang="fr-FR" sz="2200" b="0" dirty="0">
                <a:latin typeface="Tinos"/>
                <a:ea typeface="Tinos"/>
                <a:cs typeface="Tinos"/>
                <a:sym typeface="Tinos"/>
              </a:rPr>
              <a:t>Démonstration</a:t>
            </a:r>
            <a:br>
              <a:rPr lang="fr-FR" sz="2200" b="0" dirty="0">
                <a:latin typeface="Tinos"/>
                <a:ea typeface="Tinos"/>
                <a:cs typeface="Tinos"/>
                <a:sym typeface="Tinos"/>
              </a:rPr>
            </a:br>
            <a:r>
              <a:rPr lang="fr-FR" sz="2000" b="0" dirty="0">
                <a:latin typeface="Consolas" panose="020B0609020204030204" pitchFamily="49" charset="0"/>
                <a:cs typeface="MV Boli" panose="02000500030200090000" pitchFamily="2" charset="0"/>
                <a:sym typeface="Tinos"/>
              </a:rPr>
              <a:t>Chapitre 5 : </a:t>
            </a:r>
            <a:r>
              <a:rPr lang="fr-FR" sz="2200" b="0" dirty="0">
                <a:latin typeface="Tinos"/>
                <a:ea typeface="Tinos"/>
                <a:cs typeface="Tinos"/>
                <a:sym typeface="Tinos"/>
              </a:rPr>
              <a:t>Problèmes rencontrés, solutions trouvées</a:t>
            </a:r>
            <a:br>
              <a:rPr lang="fr-FR" sz="2200" b="0" dirty="0">
                <a:latin typeface="Tinos"/>
                <a:ea typeface="Tinos"/>
                <a:cs typeface="Tinos"/>
                <a:sym typeface="Tinos"/>
              </a:rPr>
            </a:br>
            <a:r>
              <a:rPr lang="fr-FR" sz="2000" b="0" dirty="0">
                <a:latin typeface="Consolas" panose="020B0609020204030204" pitchFamily="49" charset="0"/>
                <a:cs typeface="MV Boli" panose="02000500030200090000" pitchFamily="2" charset="0"/>
                <a:sym typeface="Tinos"/>
              </a:rPr>
              <a:t>Chapitre 6 : </a:t>
            </a:r>
            <a:r>
              <a:rPr lang="fr-FR" sz="2200" b="0" dirty="0">
                <a:latin typeface="Tinos"/>
                <a:ea typeface="Tinos"/>
                <a:cs typeface="Tinos"/>
                <a:sym typeface="Tinos"/>
              </a:rPr>
              <a:t>Améliorations globales du projet</a:t>
            </a:r>
            <a:br>
              <a:rPr lang="fr-FR" sz="2200" b="0" dirty="0">
                <a:latin typeface="Tinos"/>
                <a:ea typeface="Tinos"/>
                <a:cs typeface="Tinos"/>
                <a:sym typeface="Tinos"/>
              </a:rPr>
            </a:br>
            <a:endParaRPr sz="2200" b="0" dirty="0">
              <a:latin typeface="Tinos"/>
              <a:ea typeface="Tinos"/>
              <a:cs typeface="Tinos"/>
              <a:sym typeface="Tinos"/>
            </a:endParaRPr>
          </a:p>
        </p:txBody>
      </p:sp>
    </p:spTree>
    <p:extLst>
      <p:ext uri="{BB962C8B-B14F-4D97-AF65-F5344CB8AC3E}">
        <p14:creationId xmlns:p14="http://schemas.microsoft.com/office/powerpoint/2010/main" val="3053084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 idx="4294967295"/>
          </p:nvPr>
        </p:nvSpPr>
        <p:spPr>
          <a:xfrm>
            <a:off x="1580322" y="2770119"/>
            <a:ext cx="795130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CHAPITRE 1 : </a:t>
            </a:r>
            <a:r>
              <a:rPr lang="en" sz="4000" dirty="0"/>
              <a:t>LI</a:t>
            </a:r>
            <a:r>
              <a:rPr lang="fr-FR" sz="4000" dirty="0"/>
              <a:t>EN ENTRE THÉORIE </a:t>
            </a:r>
            <a:br>
              <a:rPr lang="fr-FR" sz="4000" dirty="0"/>
            </a:br>
            <a:r>
              <a:rPr lang="fr-FR" sz="4000" dirty="0"/>
              <a:t>ET PRATIQUE </a:t>
            </a:r>
            <a:endParaRPr sz="4000" dirty="0"/>
          </a:p>
        </p:txBody>
      </p:sp>
      <p:sp>
        <p:nvSpPr>
          <p:cNvPr id="101" name="Shape 101"/>
          <p:cNvSpPr/>
          <p:nvPr/>
        </p:nvSpPr>
        <p:spPr>
          <a:xfrm>
            <a:off x="3006036" y="993135"/>
            <a:ext cx="1145591" cy="1160843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2599316" y="1049975"/>
            <a:ext cx="293240" cy="284954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" name="Shape 104"/>
          <p:cNvSpPr/>
          <p:nvPr/>
        </p:nvSpPr>
        <p:spPr>
          <a:xfrm rot="2487194">
            <a:off x="2595886" y="2175152"/>
            <a:ext cx="208629" cy="202734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9" name="Shape 281">
            <a:extLst>
              <a:ext uri="{FF2B5EF4-FFF2-40B4-BE49-F238E27FC236}">
                <a16:creationId xmlns:a16="http://schemas.microsoft.com/office/drawing/2014/main" id="{7F0E1B90-6BA4-4F6A-9696-8E6C88C20676}"/>
              </a:ext>
            </a:extLst>
          </p:cNvPr>
          <p:cNvSpPr/>
          <p:nvPr/>
        </p:nvSpPr>
        <p:spPr>
          <a:xfrm rot="2455596">
            <a:off x="2029971" y="1363708"/>
            <a:ext cx="485425" cy="745346"/>
          </a:xfrm>
          <a:custGeom>
            <a:avLst/>
            <a:gdLst/>
            <a:ahLst/>
            <a:cxnLst/>
            <a:rect l="0" t="0" r="0" b="0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628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1556174" y="57675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sz="2800" dirty="0">
                <a:latin typeface="Oswald" panose="02000503000000000000" pitchFamily="2" charset="0"/>
                <a:cs typeface="MV Boli" panose="02000500030200090000" pitchFamily="2" charset="0"/>
              </a:rPr>
              <a:t>Chapitre 1</a:t>
            </a:r>
            <a:r>
              <a:rPr lang="fr-FR" sz="2800" b="0" dirty="0">
                <a:latin typeface="Oswald" panose="02000503000000000000" pitchFamily="2" charset="0"/>
                <a:ea typeface="Tinos"/>
                <a:cs typeface="Tinos"/>
              </a:rPr>
              <a:t> : </a:t>
            </a:r>
            <a:r>
              <a:rPr lang="fr-FR" sz="2800" dirty="0">
                <a:latin typeface="Oswald" panose="02000503000000000000" pitchFamily="2" charset="0"/>
              </a:rPr>
              <a:t>Lien entre la théorie et la pratique </a:t>
            </a:r>
            <a:endParaRPr sz="2800" dirty="0">
              <a:latin typeface="Oswald" panose="02000503000000000000" pitchFamily="2" charset="0"/>
            </a:endParaRPr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34E7C4F0-CC1B-4F08-A5DD-F28DEEFB5B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84" b="18135"/>
          <a:stretch/>
        </p:blipFill>
        <p:spPr bwMode="auto">
          <a:xfrm>
            <a:off x="1556175" y="2730320"/>
            <a:ext cx="2499769" cy="66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ésultat de recherche d'images pour &quot;java png&quot;">
            <a:extLst>
              <a:ext uri="{FF2B5EF4-FFF2-40B4-BE49-F238E27FC236}">
                <a16:creationId xmlns:a16="http://schemas.microsoft.com/office/drawing/2014/main" id="{791C0C28-16E0-4B01-8FE4-868BA18C9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628" y="1333418"/>
            <a:ext cx="1404328" cy="140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ésultat de recherche d'images pour &quot;maven png&quot;">
            <a:extLst>
              <a:ext uri="{FF2B5EF4-FFF2-40B4-BE49-F238E27FC236}">
                <a16:creationId xmlns:a16="http://schemas.microsoft.com/office/drawing/2014/main" id="{E7C5067C-F939-4C54-9999-F5912A78F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175" y="3712602"/>
            <a:ext cx="2131242" cy="539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ésultat de recherche d'images pour &quot;github png&quot;">
            <a:extLst>
              <a:ext uri="{FF2B5EF4-FFF2-40B4-BE49-F238E27FC236}">
                <a16:creationId xmlns:a16="http://schemas.microsoft.com/office/drawing/2014/main" id="{52F9FF30-7EEE-4C80-A8B4-AC7749684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457" y="1404552"/>
            <a:ext cx="1542266" cy="128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Résultat de recherche d'images pour &quot;markdown logo png&quot;">
            <a:extLst>
              <a:ext uri="{FF2B5EF4-FFF2-40B4-BE49-F238E27FC236}">
                <a16:creationId xmlns:a16="http://schemas.microsoft.com/office/drawing/2014/main" id="{79926EAF-92DE-42FC-8297-5AE187B00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805" y="1543645"/>
            <a:ext cx="1448929" cy="89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776057E-6238-4B8F-9A36-16E6661E8C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6782" y="2910987"/>
            <a:ext cx="801615" cy="801615"/>
          </a:xfrm>
          <a:prstGeom prst="rect">
            <a:avLst/>
          </a:prstGeom>
        </p:spPr>
      </p:pic>
      <p:pic>
        <p:nvPicPr>
          <p:cNvPr id="6" name="Picture 2" descr="https://semantic-ui.com/images/logo.png">
            <a:extLst>
              <a:ext uri="{FF2B5EF4-FFF2-40B4-BE49-F238E27FC236}">
                <a16:creationId xmlns:a16="http://schemas.microsoft.com/office/drawing/2014/main" id="{9210F99E-BAA4-431F-9576-CD530E19D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157" y="2811650"/>
            <a:ext cx="986835" cy="98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5D34139-A911-4461-A261-A08CD00395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63076" y="1543645"/>
            <a:ext cx="872051" cy="87205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83D4CC9-DF29-4666-9963-5BA33BC5AB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46207" y="2942271"/>
            <a:ext cx="1309410" cy="13094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1556174" y="57675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sz="2800" dirty="0">
                <a:latin typeface="Oswald" panose="02000503000000000000" pitchFamily="2" charset="0"/>
                <a:cs typeface="MV Boli" panose="02000500030200090000" pitchFamily="2" charset="0"/>
              </a:rPr>
              <a:t>Chapitre 1</a:t>
            </a:r>
            <a:r>
              <a:rPr lang="fr-FR" sz="2800" b="0" dirty="0">
                <a:latin typeface="Oswald" panose="02000503000000000000" pitchFamily="2" charset="0"/>
                <a:ea typeface="Tinos"/>
                <a:cs typeface="Tinos"/>
              </a:rPr>
              <a:t> : </a:t>
            </a:r>
            <a:r>
              <a:rPr lang="fr-FR" sz="2800" dirty="0">
                <a:latin typeface="Oswald" panose="02000503000000000000" pitchFamily="2" charset="0"/>
              </a:rPr>
              <a:t>Lien entre la théorie et la pratique</a:t>
            </a:r>
            <a:endParaRPr sz="2800" dirty="0">
              <a:latin typeface="Oswald" panose="02000503000000000000" pitchFamily="2" charset="0"/>
            </a:endParaRPr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F36330F-EE11-44F7-B6EB-93E0F881D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75" y="1461226"/>
            <a:ext cx="5255099" cy="2886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564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 idx="4294967295"/>
          </p:nvPr>
        </p:nvSpPr>
        <p:spPr>
          <a:xfrm>
            <a:off x="1580322" y="2770119"/>
            <a:ext cx="795130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CHAPITRE 2 : </a:t>
            </a:r>
            <a:r>
              <a:rPr lang="en" sz="4000" dirty="0"/>
              <a:t>PR</a:t>
            </a:r>
            <a:r>
              <a:rPr lang="fr-FR" sz="4000" dirty="0"/>
              <a:t>ÉSENTATION DU PROJET</a:t>
            </a:r>
            <a:endParaRPr sz="4000" dirty="0"/>
          </a:p>
        </p:txBody>
      </p:sp>
      <p:sp>
        <p:nvSpPr>
          <p:cNvPr id="103" name="Shape 103"/>
          <p:cNvSpPr/>
          <p:nvPr/>
        </p:nvSpPr>
        <p:spPr>
          <a:xfrm>
            <a:off x="2599316" y="1049975"/>
            <a:ext cx="293240" cy="284954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" name="Shape 104"/>
          <p:cNvSpPr/>
          <p:nvPr/>
        </p:nvSpPr>
        <p:spPr>
          <a:xfrm rot="2487194">
            <a:off x="2595886" y="2175152"/>
            <a:ext cx="208629" cy="202734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8" name="Shape 303">
            <a:extLst>
              <a:ext uri="{FF2B5EF4-FFF2-40B4-BE49-F238E27FC236}">
                <a16:creationId xmlns:a16="http://schemas.microsoft.com/office/drawing/2014/main" id="{65C79DB5-893C-40D3-90FC-78E55A7059A5}"/>
              </a:ext>
            </a:extLst>
          </p:cNvPr>
          <p:cNvSpPr/>
          <p:nvPr/>
        </p:nvSpPr>
        <p:spPr>
          <a:xfrm>
            <a:off x="3011169" y="956992"/>
            <a:ext cx="1034057" cy="1062219"/>
          </a:xfrm>
          <a:custGeom>
            <a:avLst/>
            <a:gdLst/>
            <a:ahLst/>
            <a:cxnLst/>
            <a:rect l="0" t="0" r="0" b="0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358">
            <a:extLst>
              <a:ext uri="{FF2B5EF4-FFF2-40B4-BE49-F238E27FC236}">
                <a16:creationId xmlns:a16="http://schemas.microsoft.com/office/drawing/2014/main" id="{3510624C-3B7A-419D-8326-E23526CCDA40}"/>
              </a:ext>
            </a:extLst>
          </p:cNvPr>
          <p:cNvSpPr/>
          <p:nvPr/>
        </p:nvSpPr>
        <p:spPr>
          <a:xfrm>
            <a:off x="1695451" y="1510490"/>
            <a:ext cx="668746" cy="589450"/>
          </a:xfrm>
          <a:custGeom>
            <a:avLst/>
            <a:gdLst/>
            <a:ahLst/>
            <a:cxnLst/>
            <a:rect l="0" t="0" r="0" b="0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9451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DA6B51-2813-45FB-93F1-E35399922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797" y="979201"/>
            <a:ext cx="8006828" cy="699900"/>
          </a:xfrm>
        </p:spPr>
        <p:txBody>
          <a:bodyPr/>
          <a:lstStyle/>
          <a:p>
            <a:r>
              <a:rPr lang="fr-FR" sz="2800" dirty="0">
                <a:latin typeface="Oswald" panose="02000503000000000000" pitchFamily="2" charset="0"/>
                <a:cs typeface="MV Boli" panose="02000500030200090000" pitchFamily="2" charset="0"/>
              </a:rPr>
              <a:t>Chapitre 2 : Présentation du projet</a:t>
            </a:r>
            <a:br>
              <a:rPr lang="fr-FR" dirty="0">
                <a:latin typeface="MV Boli" panose="02000500030200090000" pitchFamily="2" charset="0"/>
                <a:cs typeface="MV Boli" panose="02000500030200090000" pitchFamily="2" charset="0"/>
              </a:rPr>
            </a:b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D7A0F94-4408-4742-926D-C54862DF73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55657D3-6B2B-4384-A4E4-F77E64AF9C12}"/>
              </a:ext>
            </a:extLst>
          </p:cNvPr>
          <p:cNvSpPr txBox="1"/>
          <p:nvPr/>
        </p:nvSpPr>
        <p:spPr>
          <a:xfrm>
            <a:off x="2007703" y="1679101"/>
            <a:ext cx="375699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rgbClr val="25212A"/>
                </a:solidFill>
                <a:latin typeface="Tinos"/>
                <a:ea typeface="Tinos"/>
                <a:cs typeface="Tinos"/>
                <a:sym typeface="Oswald"/>
              </a:rPr>
              <a:t>Inspiré de </a:t>
            </a:r>
            <a:r>
              <a:rPr lang="fr-FR" sz="2200" dirty="0" err="1">
                <a:solidFill>
                  <a:srgbClr val="25212A"/>
                </a:solidFill>
                <a:latin typeface="Tinos"/>
                <a:ea typeface="Tinos"/>
                <a:cs typeface="Tinos"/>
                <a:sym typeface="Oswald"/>
              </a:rPr>
              <a:t>Reddit</a:t>
            </a:r>
            <a:endParaRPr lang="fr-FR" sz="2200" dirty="0">
              <a:solidFill>
                <a:srgbClr val="25212A"/>
              </a:solidFill>
              <a:latin typeface="Tinos"/>
              <a:ea typeface="Tinos"/>
              <a:cs typeface="Tinos"/>
              <a:sym typeface="Oswa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rgbClr val="25212A"/>
                </a:solidFill>
                <a:latin typeface="Tinos"/>
                <a:ea typeface="Tinos"/>
                <a:cs typeface="Tinos"/>
                <a:sym typeface="Oswald"/>
              </a:rPr>
              <a:t>Ecriture libre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rgbClr val="25212A"/>
                </a:solidFill>
                <a:latin typeface="Tinos"/>
                <a:ea typeface="Tinos"/>
                <a:cs typeface="Tinos"/>
                <a:sym typeface="Oswald"/>
              </a:rPr>
              <a:t>Le cercle des scribouillards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rgbClr val="25212A"/>
                </a:solidFill>
                <a:latin typeface="Tinos"/>
                <a:ea typeface="Tinos"/>
                <a:cs typeface="Tinos"/>
                <a:sym typeface="Oswald"/>
              </a:rPr>
              <a:t>Fonctionnalités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C1EF5F0-7422-4059-AD94-71228BAE361A}"/>
              </a:ext>
            </a:extLst>
          </p:cNvPr>
          <p:cNvSpPr txBox="1"/>
          <p:nvPr/>
        </p:nvSpPr>
        <p:spPr>
          <a:xfrm>
            <a:off x="2531047" y="3043325"/>
            <a:ext cx="48005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5212A"/>
                </a:solidFill>
                <a:latin typeface="Tinos"/>
                <a:ea typeface="Tinos"/>
                <a:cs typeface="Tinos"/>
              </a:rPr>
              <a:t>S’inscrire et se connecter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5212A"/>
                </a:solidFill>
                <a:latin typeface="Tinos"/>
                <a:ea typeface="Tinos"/>
                <a:cs typeface="Tinos"/>
              </a:rPr>
              <a:t>Proposer des thèmes et des 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5212A"/>
                </a:solidFill>
                <a:latin typeface="Tinos"/>
                <a:ea typeface="Tinos"/>
                <a:cs typeface="Tinos"/>
              </a:rPr>
              <a:t>Consulter des thèmes et des 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5212A"/>
                </a:solidFill>
                <a:latin typeface="Tinos"/>
                <a:ea typeface="Tinos"/>
                <a:cs typeface="Tinos"/>
              </a:rPr>
              <a:t>Voter pour un article</a:t>
            </a:r>
            <a:endParaRPr lang="fr-FR" sz="2000" dirty="0">
              <a:latin typeface="Tinos" panose="020B0604020202020204" charset="0"/>
              <a:ea typeface="Tinos" panose="020B0604020202020204" charset="0"/>
              <a:cs typeface="Tino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>
              <a:latin typeface="Tinos" panose="020B0604020202020204" charset="0"/>
              <a:ea typeface="Tinos" panose="020B0604020202020204" charset="0"/>
              <a:cs typeface="Tinos" panose="020B060402020202020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DD0AAF3-A47C-47D8-9ED6-BBC1CF12E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004" y="1450339"/>
            <a:ext cx="2134655" cy="71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837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 idx="4294967295"/>
          </p:nvPr>
        </p:nvSpPr>
        <p:spPr>
          <a:xfrm>
            <a:off x="1580322" y="2770119"/>
            <a:ext cx="795130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CHAPITRE 3 : </a:t>
            </a:r>
            <a:r>
              <a:rPr lang="en" sz="4000" dirty="0"/>
              <a:t>ORGANISATION DU PROJET</a:t>
            </a:r>
            <a:endParaRPr sz="4000" dirty="0"/>
          </a:p>
        </p:txBody>
      </p:sp>
      <p:sp>
        <p:nvSpPr>
          <p:cNvPr id="103" name="Shape 103"/>
          <p:cNvSpPr/>
          <p:nvPr/>
        </p:nvSpPr>
        <p:spPr>
          <a:xfrm>
            <a:off x="2599316" y="1049975"/>
            <a:ext cx="293240" cy="284954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" name="Shape 104"/>
          <p:cNvSpPr/>
          <p:nvPr/>
        </p:nvSpPr>
        <p:spPr>
          <a:xfrm rot="2487194">
            <a:off x="2595886" y="2175152"/>
            <a:ext cx="208629" cy="202734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8" name="Shape 289">
            <a:extLst>
              <a:ext uri="{FF2B5EF4-FFF2-40B4-BE49-F238E27FC236}">
                <a16:creationId xmlns:a16="http://schemas.microsoft.com/office/drawing/2014/main" id="{D99D8561-242C-4BA4-9071-D3EFC1AC7817}"/>
              </a:ext>
            </a:extLst>
          </p:cNvPr>
          <p:cNvSpPr/>
          <p:nvPr/>
        </p:nvSpPr>
        <p:spPr>
          <a:xfrm>
            <a:off x="1704976" y="1467168"/>
            <a:ext cx="653214" cy="609394"/>
          </a:xfrm>
          <a:custGeom>
            <a:avLst/>
            <a:gdLst/>
            <a:ahLst/>
            <a:cxnLst/>
            <a:rect l="0" t="0" r="0" b="0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290">
            <a:extLst>
              <a:ext uri="{FF2B5EF4-FFF2-40B4-BE49-F238E27FC236}">
                <a16:creationId xmlns:a16="http://schemas.microsoft.com/office/drawing/2014/main" id="{83DAB992-F985-4924-8DF9-BEC4549F069A}"/>
              </a:ext>
            </a:extLst>
          </p:cNvPr>
          <p:cNvSpPr/>
          <p:nvPr/>
        </p:nvSpPr>
        <p:spPr>
          <a:xfrm>
            <a:off x="3171826" y="1026872"/>
            <a:ext cx="580392" cy="616113"/>
          </a:xfrm>
          <a:custGeom>
            <a:avLst/>
            <a:gdLst/>
            <a:ahLst/>
            <a:cxnLst/>
            <a:rect l="0" t="0" r="0" b="0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5966629"/>
      </p:ext>
    </p:extLst>
  </p:cSld>
  <p:clrMapOvr>
    <a:masterClrMapping/>
  </p:clrMapOvr>
</p:sld>
</file>

<file path=ppt/theme/theme1.xml><?xml version="1.0" encoding="utf-8"?>
<a:theme xmlns:a="http://schemas.openxmlformats.org/drawingml/2006/main" name="Quint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1076</TotalTime>
  <Words>572</Words>
  <Application>Microsoft Office PowerPoint</Application>
  <PresentationFormat>Affichage à l'écran (16:9)</PresentationFormat>
  <Paragraphs>124</Paragraphs>
  <Slides>21</Slides>
  <Notes>21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31" baseType="lpstr">
      <vt:lpstr>Arial</vt:lpstr>
      <vt:lpstr>MV Boli</vt:lpstr>
      <vt:lpstr>Tinos</vt:lpstr>
      <vt:lpstr>Times New Roman</vt:lpstr>
      <vt:lpstr>Oswald</vt:lpstr>
      <vt:lpstr>Calibri</vt:lpstr>
      <vt:lpstr>Bodoni MT</vt:lpstr>
      <vt:lpstr>Consolas</vt:lpstr>
      <vt:lpstr>NSimSun</vt:lpstr>
      <vt:lpstr>Quintus template</vt:lpstr>
      <vt:lpstr>LE CERCLE DES      SCRIBOUILLARDS volume 1  </vt:lpstr>
      <vt:lpstr>Le Cercle des Scribouillards</vt:lpstr>
      <vt:lpstr>SOMMAIRE  Chapitre 1 : Lien entre la théorie et la pratique Chapitre 2 : Présentation du projet Chapitre 3 : Organisation et mise en place Chapitre 4 : Démonstration Chapitre 5 : Problèmes rencontrés, solutions trouvées Chapitre 6 : Améliorations globales du projet </vt:lpstr>
      <vt:lpstr>CHAPITRE 1 : LIEN ENTRE THÉORIE  ET PRATIQUE </vt:lpstr>
      <vt:lpstr>Chapitre 1 : Lien entre la théorie et la pratique </vt:lpstr>
      <vt:lpstr>Chapitre 1 : Lien entre la théorie et la pratique</vt:lpstr>
      <vt:lpstr>CHAPITRE 2 : PRÉSENTATION DU PROJET</vt:lpstr>
      <vt:lpstr>Chapitre 2 : Présentation du projet </vt:lpstr>
      <vt:lpstr>CHAPITRE 3 : ORGANISATION DU PROJET</vt:lpstr>
      <vt:lpstr>Présentation PowerPoint</vt:lpstr>
      <vt:lpstr>Présentation PowerPoint</vt:lpstr>
      <vt:lpstr>CHAPITRE 4 : DÉMONSTRATION</vt:lpstr>
      <vt:lpstr>CHAPITRE 5 :  PROBLEMES RENCONTRÉS SOLUTIONS TROUVÉES</vt:lpstr>
      <vt:lpstr>Présentation PowerPoint</vt:lpstr>
      <vt:lpstr>Présentation PowerPoint</vt:lpstr>
      <vt:lpstr>CHAPITRE 6 : AMÉLIORATIONS DU PROJET</vt:lpstr>
      <vt:lpstr>Présentation PowerPoint</vt:lpstr>
      <vt:lpstr>Présentation PowerPoint</vt:lpstr>
      <vt:lpstr>Présentation PowerPoint</vt:lpstr>
      <vt:lpstr>CONCLUSION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Ilangovane PASSOUBADY</dc:creator>
  <cp:lastModifiedBy>Ilangovane PASSOUBADY</cp:lastModifiedBy>
  <cp:revision>84</cp:revision>
  <dcterms:modified xsi:type="dcterms:W3CDTF">2018-01-23T00:22:46Z</dcterms:modified>
</cp:coreProperties>
</file>